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48" r:id="rId5"/>
  </p:sldMasterIdLst>
  <p:notesMasterIdLst>
    <p:notesMasterId r:id="rId26"/>
  </p:notesMasterIdLst>
  <p:sldIdLst>
    <p:sldId id="3001" r:id="rId6"/>
    <p:sldId id="294" r:id="rId7"/>
    <p:sldId id="2967" r:id="rId8"/>
    <p:sldId id="2992" r:id="rId9"/>
    <p:sldId id="382" r:id="rId10"/>
    <p:sldId id="1294" r:id="rId11"/>
    <p:sldId id="300" r:id="rId12"/>
    <p:sldId id="1289" r:id="rId13"/>
    <p:sldId id="2998" r:id="rId14"/>
    <p:sldId id="2999" r:id="rId15"/>
    <p:sldId id="1293" r:id="rId16"/>
    <p:sldId id="2969" r:id="rId17"/>
    <p:sldId id="2970" r:id="rId18"/>
    <p:sldId id="381" r:id="rId19"/>
    <p:sldId id="2994" r:id="rId20"/>
    <p:sldId id="2995" r:id="rId21"/>
    <p:sldId id="2996" r:id="rId22"/>
    <p:sldId id="2976" r:id="rId23"/>
    <p:sldId id="3000" r:id="rId24"/>
    <p:sldId id="307" r:id="rId25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ara Remberg" initials="BR" lastIdx="6" clrIdx="0"/>
  <p:cmAuthor id="2" name="Zuzana Vuova" initials="ZV" lastIdx="16" clrIdx="1"/>
  <p:cmAuthor id="3" name="Rajesh SRIVASTAVA" initials="RS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DB"/>
    <a:srgbClr val="660066"/>
    <a:srgbClr val="D09CCE"/>
    <a:srgbClr val="800080"/>
    <a:srgbClr val="990099"/>
    <a:srgbClr val="CC0099"/>
    <a:srgbClr val="99CC00"/>
    <a:srgbClr val="CCFF99"/>
    <a:srgbClr val="EFDDEE"/>
    <a:srgbClr val="E9A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FE1C6F-5060-487F-A078-13A04C1A014D}" v="23" dt="2021-11-09T17:57:13.981"/>
    <p1510:client id="{E064D006-3E7D-EA6C-2855-DDB088EABB67}" v="70" dt="2021-11-16T23:02:45.9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12" autoAdjust="0"/>
    <p:restoredTop sz="86016" autoAdjust="0"/>
  </p:normalViewPr>
  <p:slideViewPr>
    <p:cSldViewPr snapToGrid="0">
      <p:cViewPr varScale="1">
        <p:scale>
          <a:sx n="99" d="100"/>
          <a:sy n="99" d="100"/>
        </p:scale>
        <p:origin x="8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es, Daniel" userId="S::dmiles@oas.org::e088f868-fdd3-466a-af27-322d1b5bdad5" providerId="AD" clId="Web-{E064D006-3E7D-EA6C-2855-DDB088EABB67}"/>
    <pc:docChg chg="addSld modSld sldOrd addMainMaster">
      <pc:chgData name="Miles, Daniel" userId="S::dmiles@oas.org::e088f868-fdd3-466a-af27-322d1b5bdad5" providerId="AD" clId="Web-{E064D006-3E7D-EA6C-2855-DDB088EABB67}" dt="2021-11-16T23:02:45.654" v="66" actId="20577"/>
      <pc:docMkLst>
        <pc:docMk/>
      </pc:docMkLst>
      <pc:sldChg chg="modSp add ord">
        <pc:chgData name="Miles, Daniel" userId="S::dmiles@oas.org::e088f868-fdd3-466a-af27-322d1b5bdad5" providerId="AD" clId="Web-{E064D006-3E7D-EA6C-2855-DDB088EABB67}" dt="2021-11-16T23:02:45.654" v="66" actId="20577"/>
        <pc:sldMkLst>
          <pc:docMk/>
          <pc:sldMk cId="3254773878" sldId="3001"/>
        </pc:sldMkLst>
        <pc:spChg chg="mod">
          <ac:chgData name="Miles, Daniel" userId="S::dmiles@oas.org::e088f868-fdd3-466a-af27-322d1b5bdad5" providerId="AD" clId="Web-{E064D006-3E7D-EA6C-2855-DDB088EABB67}" dt="2021-11-16T23:02:45.654" v="66" actId="20577"/>
          <ac:spMkLst>
            <pc:docMk/>
            <pc:sldMk cId="3254773878" sldId="3001"/>
            <ac:spMk id="9" creationId="{00000000-0000-0000-0000-000000000000}"/>
          </ac:spMkLst>
        </pc:spChg>
        <pc:spChg chg="mod">
          <ac:chgData name="Miles, Daniel" userId="S::dmiles@oas.org::e088f868-fdd3-466a-af27-322d1b5bdad5" providerId="AD" clId="Web-{E064D006-3E7D-EA6C-2855-DDB088EABB67}" dt="2021-11-16T23:01:35.168" v="7" actId="14100"/>
          <ac:spMkLst>
            <pc:docMk/>
            <pc:sldMk cId="3254773878" sldId="3001"/>
            <ac:spMk id="11" creationId="{00000000-0000-0000-0000-000000000000}"/>
          </ac:spMkLst>
        </pc:spChg>
      </pc:sldChg>
      <pc:sldMasterChg chg="add addSldLayout">
        <pc:chgData name="Miles, Daniel" userId="S::dmiles@oas.org::e088f868-fdd3-466a-af27-322d1b5bdad5" providerId="AD" clId="Web-{E064D006-3E7D-EA6C-2855-DDB088EABB67}" dt="2021-11-16T23:01:20.792" v="0"/>
        <pc:sldMasterMkLst>
          <pc:docMk/>
          <pc:sldMasterMk cId="3336527190" sldId="2147483648"/>
        </pc:sldMasterMkLst>
        <pc:sldLayoutChg chg="add">
          <pc:chgData name="Miles, Daniel" userId="S::dmiles@oas.org::e088f868-fdd3-466a-af27-322d1b5bdad5" providerId="AD" clId="Web-{E064D006-3E7D-EA6C-2855-DDB088EABB67}" dt="2021-11-16T23:01:20.792" v="0"/>
          <pc:sldLayoutMkLst>
            <pc:docMk/>
            <pc:sldMasterMk cId="3336527190" sldId="2147483648"/>
            <pc:sldLayoutMk cId="696070744" sldId="2147483649"/>
          </pc:sldLayoutMkLst>
        </pc:sldLayoutChg>
        <pc:sldLayoutChg chg="add">
          <pc:chgData name="Miles, Daniel" userId="S::dmiles@oas.org::e088f868-fdd3-466a-af27-322d1b5bdad5" providerId="AD" clId="Web-{E064D006-3E7D-EA6C-2855-DDB088EABB67}" dt="2021-11-16T23:01:20.792" v="0"/>
          <pc:sldLayoutMkLst>
            <pc:docMk/>
            <pc:sldMasterMk cId="3336527190" sldId="2147483648"/>
            <pc:sldLayoutMk cId="1514988236" sldId="2147483650"/>
          </pc:sldLayoutMkLst>
        </pc:sldLayoutChg>
        <pc:sldLayoutChg chg="add">
          <pc:chgData name="Miles, Daniel" userId="S::dmiles@oas.org::e088f868-fdd3-466a-af27-322d1b5bdad5" providerId="AD" clId="Web-{E064D006-3E7D-EA6C-2855-DDB088EABB67}" dt="2021-11-16T23:01:20.792" v="0"/>
          <pc:sldLayoutMkLst>
            <pc:docMk/>
            <pc:sldMasterMk cId="3336527190" sldId="2147483648"/>
            <pc:sldLayoutMk cId="2963340356" sldId="2147483651"/>
          </pc:sldLayoutMkLst>
        </pc:sldLayoutChg>
        <pc:sldLayoutChg chg="add">
          <pc:chgData name="Miles, Daniel" userId="S::dmiles@oas.org::e088f868-fdd3-466a-af27-322d1b5bdad5" providerId="AD" clId="Web-{E064D006-3E7D-EA6C-2855-DDB088EABB67}" dt="2021-11-16T23:01:20.792" v="0"/>
          <pc:sldLayoutMkLst>
            <pc:docMk/>
            <pc:sldMasterMk cId="3336527190" sldId="2147483648"/>
            <pc:sldLayoutMk cId="3453961914" sldId="2147483652"/>
          </pc:sldLayoutMkLst>
        </pc:sldLayoutChg>
        <pc:sldLayoutChg chg="add">
          <pc:chgData name="Miles, Daniel" userId="S::dmiles@oas.org::e088f868-fdd3-466a-af27-322d1b5bdad5" providerId="AD" clId="Web-{E064D006-3E7D-EA6C-2855-DDB088EABB67}" dt="2021-11-16T23:01:20.792" v="0"/>
          <pc:sldLayoutMkLst>
            <pc:docMk/>
            <pc:sldMasterMk cId="3336527190" sldId="2147483648"/>
            <pc:sldLayoutMk cId="4267061250" sldId="2147483653"/>
          </pc:sldLayoutMkLst>
        </pc:sldLayoutChg>
        <pc:sldLayoutChg chg="add">
          <pc:chgData name="Miles, Daniel" userId="S::dmiles@oas.org::e088f868-fdd3-466a-af27-322d1b5bdad5" providerId="AD" clId="Web-{E064D006-3E7D-EA6C-2855-DDB088EABB67}" dt="2021-11-16T23:01:20.792" v="0"/>
          <pc:sldLayoutMkLst>
            <pc:docMk/>
            <pc:sldMasterMk cId="3336527190" sldId="2147483648"/>
            <pc:sldLayoutMk cId="3609133647" sldId="2147483654"/>
          </pc:sldLayoutMkLst>
        </pc:sldLayoutChg>
        <pc:sldLayoutChg chg="add">
          <pc:chgData name="Miles, Daniel" userId="S::dmiles@oas.org::e088f868-fdd3-466a-af27-322d1b5bdad5" providerId="AD" clId="Web-{E064D006-3E7D-EA6C-2855-DDB088EABB67}" dt="2021-11-16T23:01:20.792" v="0"/>
          <pc:sldLayoutMkLst>
            <pc:docMk/>
            <pc:sldMasterMk cId="3336527190" sldId="2147483648"/>
            <pc:sldLayoutMk cId="2095296007" sldId="2147483655"/>
          </pc:sldLayoutMkLst>
        </pc:sldLayoutChg>
        <pc:sldLayoutChg chg="add">
          <pc:chgData name="Miles, Daniel" userId="S::dmiles@oas.org::e088f868-fdd3-466a-af27-322d1b5bdad5" providerId="AD" clId="Web-{E064D006-3E7D-EA6C-2855-DDB088EABB67}" dt="2021-11-16T23:01:20.792" v="0"/>
          <pc:sldLayoutMkLst>
            <pc:docMk/>
            <pc:sldMasterMk cId="3336527190" sldId="2147483648"/>
            <pc:sldLayoutMk cId="2790145178" sldId="2147483656"/>
          </pc:sldLayoutMkLst>
        </pc:sldLayoutChg>
        <pc:sldLayoutChg chg="add">
          <pc:chgData name="Miles, Daniel" userId="S::dmiles@oas.org::e088f868-fdd3-466a-af27-322d1b5bdad5" providerId="AD" clId="Web-{E064D006-3E7D-EA6C-2855-DDB088EABB67}" dt="2021-11-16T23:01:20.792" v="0"/>
          <pc:sldLayoutMkLst>
            <pc:docMk/>
            <pc:sldMasterMk cId="3336527190" sldId="2147483648"/>
            <pc:sldLayoutMk cId="2935812829" sldId="2147483657"/>
          </pc:sldLayoutMkLst>
        </pc:sldLayoutChg>
        <pc:sldLayoutChg chg="add">
          <pc:chgData name="Miles, Daniel" userId="S::dmiles@oas.org::e088f868-fdd3-466a-af27-322d1b5bdad5" providerId="AD" clId="Web-{E064D006-3E7D-EA6C-2855-DDB088EABB67}" dt="2021-11-16T23:01:20.792" v="0"/>
          <pc:sldLayoutMkLst>
            <pc:docMk/>
            <pc:sldMasterMk cId="3336527190" sldId="2147483648"/>
            <pc:sldLayoutMk cId="2638854107" sldId="2147483658"/>
          </pc:sldLayoutMkLst>
        </pc:sldLayoutChg>
        <pc:sldLayoutChg chg="add">
          <pc:chgData name="Miles, Daniel" userId="S::dmiles@oas.org::e088f868-fdd3-466a-af27-322d1b5bdad5" providerId="AD" clId="Web-{E064D006-3E7D-EA6C-2855-DDB088EABB67}" dt="2021-11-16T23:01:20.792" v="0"/>
          <pc:sldLayoutMkLst>
            <pc:docMk/>
            <pc:sldMasterMk cId="3336527190" sldId="2147483648"/>
            <pc:sldLayoutMk cId="2302245500" sldId="214748365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39713A-22B7-4B88-9C92-900AD23CBC5A}" type="doc">
      <dgm:prSet loTypeId="urn:microsoft.com/office/officeart/2005/8/layout/radial6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AAF49B6-0DB2-45F0-89C1-D51B4CDADAE5}">
      <dgm:prSet phldrT="[Text]" custT="1"/>
      <dgm:spPr>
        <a:xfrm>
          <a:off x="2897405" y="1346"/>
          <a:ext cx="1628111" cy="1345880"/>
        </a:xfrm>
        <a:prstGeom prst="ellipse">
          <a:avLst/>
        </a:prstGeom>
        <a:gradFill rotWithShape="0">
          <a:gsLst>
            <a:gs pos="0">
              <a:srgbClr val="FFB8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B8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B8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es-ES" sz="1400" b="1" noProof="0" dirty="0">
              <a:solidFill>
                <a:srgbClr val="4D4D4D"/>
              </a:solidFill>
              <a:latin typeface="Calibri"/>
              <a:ea typeface="+mn-ea"/>
              <a:cs typeface="Arial"/>
            </a:rPr>
            <a:t>Monitoreo del comercio legítimo internacional</a:t>
          </a:r>
        </a:p>
      </dgm:t>
    </dgm:pt>
    <dgm:pt modelId="{F29DDFCD-460B-43F2-B42B-A3E6E8A73BDC}" type="parTrans" cxnId="{C525F84E-479C-47C3-B462-7B1FCF4856CA}">
      <dgm:prSet/>
      <dgm:spPr/>
      <dgm:t>
        <a:bodyPr/>
        <a:lstStyle/>
        <a:p>
          <a:endParaRPr lang="en-GB"/>
        </a:p>
      </dgm:t>
    </dgm:pt>
    <dgm:pt modelId="{B89C88CA-F859-4DEA-91ED-B9C6B4C06B53}" type="sibTrans" cxnId="{C525F84E-479C-47C3-B462-7B1FCF4856CA}">
      <dgm:prSet/>
      <dgm:spPr>
        <a:xfrm>
          <a:off x="1622652" y="625835"/>
          <a:ext cx="4177617" cy="4177617"/>
        </a:xfrm>
        <a:prstGeom prst="blockArc">
          <a:avLst>
            <a:gd name="adj1" fmla="val 16200000"/>
            <a:gd name="adj2" fmla="val 0"/>
            <a:gd name="adj3" fmla="val 4639"/>
          </a:avLst>
        </a:prstGeom>
        <a:gradFill rotWithShape="0">
          <a:gsLst>
            <a:gs pos="0">
              <a:srgbClr val="FFB8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B8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B8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GB"/>
        </a:p>
      </dgm:t>
    </dgm:pt>
    <dgm:pt modelId="{9638A0EF-0A1D-4BFE-9B31-8B6F699481F3}">
      <dgm:prSet phldrT="[Text]" custT="1"/>
      <dgm:spPr>
        <a:xfrm>
          <a:off x="4960730" y="2041703"/>
          <a:ext cx="1582177" cy="1345880"/>
        </a:xfrm>
        <a:prstGeom prst="ellipse">
          <a:avLst/>
        </a:prstGeom>
        <a:gradFill rotWithShape="0">
          <a:gsLst>
            <a:gs pos="0">
              <a:srgbClr val="FFB8FF">
                <a:hueOff val="-1200000"/>
                <a:satOff val="-26667"/>
                <a:lumOff val="-13660"/>
                <a:alphaOff val="0"/>
                <a:tint val="50000"/>
                <a:satMod val="300000"/>
              </a:srgbClr>
            </a:gs>
            <a:gs pos="35000">
              <a:srgbClr val="FFB8FF">
                <a:hueOff val="-1200000"/>
                <a:satOff val="-26667"/>
                <a:lumOff val="-13660"/>
                <a:alphaOff val="0"/>
                <a:tint val="37000"/>
                <a:satMod val="300000"/>
              </a:srgbClr>
            </a:gs>
            <a:gs pos="100000">
              <a:srgbClr val="FFB8FF">
                <a:hueOff val="-1200000"/>
                <a:satOff val="-26667"/>
                <a:lumOff val="-1366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es-ES" sz="1400" b="1" noProof="0" dirty="0">
              <a:solidFill>
                <a:srgbClr val="4D4D4D"/>
              </a:solidFill>
              <a:latin typeface="Calibri"/>
              <a:ea typeface="+mn-ea"/>
              <a:cs typeface="Arial"/>
            </a:rPr>
            <a:t>Apoyo a las investigaciones</a:t>
          </a:r>
        </a:p>
      </dgm:t>
    </dgm:pt>
    <dgm:pt modelId="{5201A2E4-B002-451F-9E52-7C0F7E1F609A}" type="parTrans" cxnId="{E311518A-0EF5-4031-933F-1E7F486D600E}">
      <dgm:prSet/>
      <dgm:spPr/>
      <dgm:t>
        <a:bodyPr/>
        <a:lstStyle/>
        <a:p>
          <a:endParaRPr lang="en-GB"/>
        </a:p>
      </dgm:t>
    </dgm:pt>
    <dgm:pt modelId="{85AD918B-014B-4FBB-9F1A-13FD4DB7E986}" type="sibTrans" cxnId="{E311518A-0EF5-4031-933F-1E7F486D600E}">
      <dgm:prSet/>
      <dgm:spPr>
        <a:xfrm>
          <a:off x="1622652" y="625835"/>
          <a:ext cx="4177617" cy="4177617"/>
        </a:xfrm>
        <a:prstGeom prst="blockArc">
          <a:avLst>
            <a:gd name="adj1" fmla="val 0"/>
            <a:gd name="adj2" fmla="val 5400000"/>
            <a:gd name="adj3" fmla="val 4639"/>
          </a:avLst>
        </a:prstGeom>
        <a:gradFill rotWithShape="0">
          <a:gsLst>
            <a:gs pos="0">
              <a:srgbClr val="FFB8FF">
                <a:hueOff val="-1200000"/>
                <a:satOff val="-26667"/>
                <a:lumOff val="-13660"/>
                <a:alphaOff val="0"/>
                <a:tint val="50000"/>
                <a:satMod val="300000"/>
              </a:srgbClr>
            </a:gs>
            <a:gs pos="35000">
              <a:srgbClr val="FFB8FF">
                <a:hueOff val="-1200000"/>
                <a:satOff val="-26667"/>
                <a:lumOff val="-13660"/>
                <a:alphaOff val="0"/>
                <a:tint val="37000"/>
                <a:satMod val="300000"/>
              </a:srgbClr>
            </a:gs>
            <a:gs pos="100000">
              <a:srgbClr val="FFB8FF">
                <a:hueOff val="-1200000"/>
                <a:satOff val="-26667"/>
                <a:lumOff val="-1366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GB"/>
        </a:p>
      </dgm:t>
    </dgm:pt>
    <dgm:pt modelId="{BD1FBE31-3A1B-4C5C-B229-DC34C62C6978}">
      <dgm:prSet phldrT="[Text]" custT="1"/>
      <dgm:spPr>
        <a:xfrm>
          <a:off x="886644" y="2041703"/>
          <a:ext cx="1568920" cy="1345880"/>
        </a:xfrm>
        <a:prstGeom prst="ellipse">
          <a:avLst/>
        </a:prstGeom>
        <a:gradFill rotWithShape="0">
          <a:gsLst>
            <a:gs pos="0">
              <a:srgbClr val="FFB8FF">
                <a:hueOff val="-3600000"/>
                <a:satOff val="-80000"/>
                <a:lumOff val="-40980"/>
                <a:alphaOff val="0"/>
                <a:tint val="50000"/>
                <a:satMod val="300000"/>
              </a:srgbClr>
            </a:gs>
            <a:gs pos="35000">
              <a:srgbClr val="FFB8FF">
                <a:hueOff val="-3600000"/>
                <a:satOff val="-80000"/>
                <a:lumOff val="-40980"/>
                <a:alphaOff val="0"/>
                <a:tint val="37000"/>
                <a:satMod val="300000"/>
              </a:srgbClr>
            </a:gs>
            <a:gs pos="100000">
              <a:srgbClr val="FFB8FF">
                <a:hueOff val="-3600000"/>
                <a:satOff val="-80000"/>
                <a:lumOff val="-4098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es-ES" sz="1200" b="1" noProof="0" dirty="0">
              <a:solidFill>
                <a:srgbClr val="4D4D4D"/>
              </a:solidFill>
              <a:latin typeface="Calibri"/>
              <a:ea typeface="+mn-ea"/>
              <a:cs typeface="Arial"/>
            </a:rPr>
            <a:t>Evaluación de sustancias químicas para su fiscalización internacional</a:t>
          </a:r>
        </a:p>
      </dgm:t>
    </dgm:pt>
    <dgm:pt modelId="{9F6AD76B-B591-44DF-817E-E9DD15CA4380}" type="parTrans" cxnId="{CFB41FCA-B7FD-4731-9461-A4F9E4FE705B}">
      <dgm:prSet/>
      <dgm:spPr/>
      <dgm:t>
        <a:bodyPr/>
        <a:lstStyle/>
        <a:p>
          <a:endParaRPr lang="en-GB"/>
        </a:p>
      </dgm:t>
    </dgm:pt>
    <dgm:pt modelId="{F1D887AF-6FB3-4D38-BE28-D9FEF322DB6B}" type="sibTrans" cxnId="{CFB41FCA-B7FD-4731-9461-A4F9E4FE705B}">
      <dgm:prSet/>
      <dgm:spPr>
        <a:xfrm>
          <a:off x="1622652" y="625835"/>
          <a:ext cx="4177617" cy="4177617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gradFill rotWithShape="0">
          <a:gsLst>
            <a:gs pos="0">
              <a:srgbClr val="FFB8FF">
                <a:hueOff val="-3600000"/>
                <a:satOff val="-80000"/>
                <a:lumOff val="-40980"/>
                <a:alphaOff val="0"/>
                <a:tint val="50000"/>
                <a:satMod val="300000"/>
              </a:srgbClr>
            </a:gs>
            <a:gs pos="35000">
              <a:srgbClr val="FFB8FF">
                <a:hueOff val="-3600000"/>
                <a:satOff val="-80000"/>
                <a:lumOff val="-40980"/>
                <a:alphaOff val="0"/>
                <a:tint val="37000"/>
                <a:satMod val="300000"/>
              </a:srgbClr>
            </a:gs>
            <a:gs pos="100000">
              <a:srgbClr val="FFB8FF">
                <a:hueOff val="-3600000"/>
                <a:satOff val="-80000"/>
                <a:lumOff val="-4098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GB"/>
        </a:p>
      </dgm:t>
    </dgm:pt>
    <dgm:pt modelId="{103A1838-7C7B-4826-BE58-0A4C1F7760DD}">
      <dgm:prSet custT="1"/>
      <dgm:spPr>
        <a:xfrm>
          <a:off x="2897405" y="4082060"/>
          <a:ext cx="1628111" cy="1345880"/>
        </a:xfrm>
        <a:prstGeom prst="ellipse">
          <a:avLst/>
        </a:prstGeom>
        <a:gradFill rotWithShape="0">
          <a:gsLst>
            <a:gs pos="0">
              <a:srgbClr val="FFB8FF">
                <a:hueOff val="-2400000"/>
                <a:satOff val="-53333"/>
                <a:lumOff val="-27320"/>
                <a:alphaOff val="0"/>
                <a:tint val="50000"/>
                <a:satMod val="300000"/>
              </a:srgbClr>
            </a:gs>
            <a:gs pos="35000">
              <a:srgbClr val="FFB8FF">
                <a:hueOff val="-2400000"/>
                <a:satOff val="-53333"/>
                <a:lumOff val="-27320"/>
                <a:alphaOff val="0"/>
                <a:tint val="37000"/>
                <a:satMod val="300000"/>
              </a:srgbClr>
            </a:gs>
            <a:gs pos="100000">
              <a:srgbClr val="FFB8FF">
                <a:hueOff val="-2400000"/>
                <a:satOff val="-53333"/>
                <a:lumOff val="-2732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es-ES" sz="1400" b="1" noProof="0" dirty="0">
              <a:solidFill>
                <a:srgbClr val="4D4D4D"/>
              </a:solidFill>
              <a:latin typeface="Calibri"/>
              <a:ea typeface="+mn-ea"/>
              <a:cs typeface="Arial"/>
            </a:rPr>
            <a:t>Plataformas y foros para el intercambio de inteligencia</a:t>
          </a:r>
        </a:p>
      </dgm:t>
    </dgm:pt>
    <dgm:pt modelId="{75A74637-4478-4800-9585-FF0AD81DD4C5}" type="parTrans" cxnId="{796ACD8B-6CD1-4377-867E-CBD464919313}">
      <dgm:prSet/>
      <dgm:spPr/>
      <dgm:t>
        <a:bodyPr/>
        <a:lstStyle/>
        <a:p>
          <a:endParaRPr lang="en-GB"/>
        </a:p>
      </dgm:t>
    </dgm:pt>
    <dgm:pt modelId="{77F8E45C-3702-4357-B110-744D8A82D1DA}" type="sibTrans" cxnId="{796ACD8B-6CD1-4377-867E-CBD464919313}">
      <dgm:prSet/>
      <dgm:spPr>
        <a:xfrm>
          <a:off x="1622652" y="625835"/>
          <a:ext cx="4177617" cy="4177617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gradFill rotWithShape="0">
          <a:gsLst>
            <a:gs pos="0">
              <a:srgbClr val="FFB8FF">
                <a:hueOff val="-2400000"/>
                <a:satOff val="-53333"/>
                <a:lumOff val="-27320"/>
                <a:alphaOff val="0"/>
                <a:tint val="50000"/>
                <a:satMod val="300000"/>
              </a:srgbClr>
            </a:gs>
            <a:gs pos="35000">
              <a:srgbClr val="FFB8FF">
                <a:hueOff val="-2400000"/>
                <a:satOff val="-53333"/>
                <a:lumOff val="-27320"/>
                <a:alphaOff val="0"/>
                <a:tint val="37000"/>
                <a:satMod val="300000"/>
              </a:srgbClr>
            </a:gs>
            <a:gs pos="100000">
              <a:srgbClr val="FFB8FF">
                <a:hueOff val="-2400000"/>
                <a:satOff val="-53333"/>
                <a:lumOff val="-2732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GB"/>
        </a:p>
      </dgm:t>
    </dgm:pt>
    <dgm:pt modelId="{EE13F9B3-1AC6-4938-9F9C-D4F986C20F86}">
      <dgm:prSet phldrT="[Text]"/>
      <dgm:spPr>
        <a:xfrm>
          <a:off x="3673805" y="2474269"/>
          <a:ext cx="75311" cy="480748"/>
        </a:xfrm>
        <a:prstGeom prst="ellipse">
          <a:avLst/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DADADA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endParaRPr lang="en-GB" b="1">
            <a:solidFill>
              <a:srgbClr val="4D4D4D"/>
            </a:solidFill>
            <a:latin typeface="Calibri"/>
            <a:ea typeface="+mn-ea"/>
            <a:cs typeface="Arial"/>
          </a:endParaRPr>
        </a:p>
      </dgm:t>
    </dgm:pt>
    <dgm:pt modelId="{0D96C162-C9E5-4E63-9898-B9186CA4F816}" type="sibTrans" cxnId="{841FB64C-8E7E-47AE-A03D-172C18C007AB}">
      <dgm:prSet/>
      <dgm:spPr/>
      <dgm:t>
        <a:bodyPr/>
        <a:lstStyle/>
        <a:p>
          <a:endParaRPr lang="en-GB"/>
        </a:p>
      </dgm:t>
    </dgm:pt>
    <dgm:pt modelId="{83C447D9-383C-4EB5-B46E-3925B1D3EA15}" type="parTrans" cxnId="{841FB64C-8E7E-47AE-A03D-172C18C007AB}">
      <dgm:prSet/>
      <dgm:spPr/>
      <dgm:t>
        <a:bodyPr/>
        <a:lstStyle/>
        <a:p>
          <a:endParaRPr lang="en-GB"/>
        </a:p>
      </dgm:t>
    </dgm:pt>
    <dgm:pt modelId="{12DAC619-F6AA-43F3-A7FD-9D40554558EB}" type="pres">
      <dgm:prSet presAssocID="{0D39713A-22B7-4B88-9C92-900AD23CBC5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51E461C-341A-4632-8096-BDE1BD8BF036}" type="pres">
      <dgm:prSet presAssocID="{EE13F9B3-1AC6-4938-9F9C-D4F986C20F86}" presName="centerShape" presStyleLbl="node0" presStyleIdx="0" presStyleCnt="1" custScaleX="3917" custScaleY="25004"/>
      <dgm:spPr/>
    </dgm:pt>
    <dgm:pt modelId="{6DDCF7B2-DEBA-41C2-9F2C-9EDB41B2B415}" type="pres">
      <dgm:prSet presAssocID="{8AAF49B6-0DB2-45F0-89C1-D51B4CDADAE5}" presName="node" presStyleLbl="node1" presStyleIdx="0" presStyleCnt="4" custScaleX="120970">
        <dgm:presLayoutVars>
          <dgm:bulletEnabled val="1"/>
        </dgm:presLayoutVars>
      </dgm:prSet>
      <dgm:spPr/>
    </dgm:pt>
    <dgm:pt modelId="{643F4534-E9C6-4E3A-A966-20FB3427BAE7}" type="pres">
      <dgm:prSet presAssocID="{8AAF49B6-0DB2-45F0-89C1-D51B4CDADAE5}" presName="dummy" presStyleCnt="0"/>
      <dgm:spPr/>
    </dgm:pt>
    <dgm:pt modelId="{BB8D392C-2EA6-4E98-BDB1-8074EB4AFD09}" type="pres">
      <dgm:prSet presAssocID="{B89C88CA-F859-4DEA-91ED-B9C6B4C06B53}" presName="sibTrans" presStyleLbl="sibTrans2D1" presStyleIdx="0" presStyleCnt="4"/>
      <dgm:spPr/>
    </dgm:pt>
    <dgm:pt modelId="{3BC59FD0-3466-4F33-8D05-CEE11AB241A5}" type="pres">
      <dgm:prSet presAssocID="{9638A0EF-0A1D-4BFE-9B31-8B6F699481F3}" presName="node" presStyleLbl="node1" presStyleIdx="1" presStyleCnt="4" custScaleX="140234">
        <dgm:presLayoutVars>
          <dgm:bulletEnabled val="1"/>
        </dgm:presLayoutVars>
      </dgm:prSet>
      <dgm:spPr/>
    </dgm:pt>
    <dgm:pt modelId="{57519A0D-385F-482E-A5DA-1FA13FE10DE6}" type="pres">
      <dgm:prSet presAssocID="{9638A0EF-0A1D-4BFE-9B31-8B6F699481F3}" presName="dummy" presStyleCnt="0"/>
      <dgm:spPr/>
    </dgm:pt>
    <dgm:pt modelId="{B3EA39A9-D410-4A3A-AFD7-63AAB9B0704B}" type="pres">
      <dgm:prSet presAssocID="{85AD918B-014B-4FBB-9F1A-13FD4DB7E986}" presName="sibTrans" presStyleLbl="sibTrans2D1" presStyleIdx="1" presStyleCnt="4"/>
      <dgm:spPr/>
    </dgm:pt>
    <dgm:pt modelId="{947BF05B-93FA-4309-B3DF-85A824C6A0CE}" type="pres">
      <dgm:prSet presAssocID="{103A1838-7C7B-4826-BE58-0A4C1F7760DD}" presName="node" presStyleLbl="node1" presStyleIdx="2" presStyleCnt="4" custScaleX="120970">
        <dgm:presLayoutVars>
          <dgm:bulletEnabled val="1"/>
        </dgm:presLayoutVars>
      </dgm:prSet>
      <dgm:spPr/>
    </dgm:pt>
    <dgm:pt modelId="{A54D4B81-01F6-4C4B-8129-E674EEF04EE6}" type="pres">
      <dgm:prSet presAssocID="{103A1838-7C7B-4826-BE58-0A4C1F7760DD}" presName="dummy" presStyleCnt="0"/>
      <dgm:spPr/>
    </dgm:pt>
    <dgm:pt modelId="{AE824009-FDFD-46BC-AB9D-25EC42B87033}" type="pres">
      <dgm:prSet presAssocID="{77F8E45C-3702-4357-B110-744D8A82D1DA}" presName="sibTrans" presStyleLbl="sibTrans2D1" presStyleIdx="2" presStyleCnt="4"/>
      <dgm:spPr/>
    </dgm:pt>
    <dgm:pt modelId="{E326B298-65F6-499D-9408-506048667463}" type="pres">
      <dgm:prSet presAssocID="{BD1FBE31-3A1B-4C5C-B229-DC34C62C6978}" presName="node" presStyleLbl="node1" presStyleIdx="3" presStyleCnt="4" custScaleX="116572">
        <dgm:presLayoutVars>
          <dgm:bulletEnabled val="1"/>
        </dgm:presLayoutVars>
      </dgm:prSet>
      <dgm:spPr/>
    </dgm:pt>
    <dgm:pt modelId="{C2D677A5-C217-4DEE-8247-FF35DE600CB7}" type="pres">
      <dgm:prSet presAssocID="{BD1FBE31-3A1B-4C5C-B229-DC34C62C6978}" presName="dummy" presStyleCnt="0"/>
      <dgm:spPr/>
    </dgm:pt>
    <dgm:pt modelId="{F6897B65-5B80-466F-ABE2-97285B6015DB}" type="pres">
      <dgm:prSet presAssocID="{F1D887AF-6FB3-4D38-BE28-D9FEF322DB6B}" presName="sibTrans" presStyleLbl="sibTrans2D1" presStyleIdx="3" presStyleCnt="4"/>
      <dgm:spPr/>
    </dgm:pt>
  </dgm:ptLst>
  <dgm:cxnLst>
    <dgm:cxn modelId="{EE708018-396B-46E9-9BCF-33BC0C662705}" type="presOf" srcId="{85AD918B-014B-4FBB-9F1A-13FD4DB7E986}" destId="{B3EA39A9-D410-4A3A-AFD7-63AAB9B0704B}" srcOrd="0" destOrd="0" presId="urn:microsoft.com/office/officeart/2005/8/layout/radial6"/>
    <dgm:cxn modelId="{CEE61C2B-D262-48C7-B656-DBCBDFE18083}" type="presOf" srcId="{103A1838-7C7B-4826-BE58-0A4C1F7760DD}" destId="{947BF05B-93FA-4309-B3DF-85A824C6A0CE}" srcOrd="0" destOrd="0" presId="urn:microsoft.com/office/officeart/2005/8/layout/radial6"/>
    <dgm:cxn modelId="{A607DA2C-23F7-40C6-9C4A-462FCFF9C942}" type="presOf" srcId="{BD1FBE31-3A1B-4C5C-B229-DC34C62C6978}" destId="{E326B298-65F6-499D-9408-506048667463}" srcOrd="0" destOrd="0" presId="urn:microsoft.com/office/officeart/2005/8/layout/radial6"/>
    <dgm:cxn modelId="{1BA4FB31-F247-4776-99B4-2CFF8B72AA0A}" type="presOf" srcId="{EE13F9B3-1AC6-4938-9F9C-D4F986C20F86}" destId="{F51E461C-341A-4632-8096-BDE1BD8BF036}" srcOrd="0" destOrd="0" presId="urn:microsoft.com/office/officeart/2005/8/layout/radial6"/>
    <dgm:cxn modelId="{841FB64C-8E7E-47AE-A03D-172C18C007AB}" srcId="{0D39713A-22B7-4B88-9C92-900AD23CBC5A}" destId="{EE13F9B3-1AC6-4938-9F9C-D4F986C20F86}" srcOrd="0" destOrd="0" parTransId="{83C447D9-383C-4EB5-B46E-3925B1D3EA15}" sibTransId="{0D96C162-C9E5-4E63-9898-B9186CA4F816}"/>
    <dgm:cxn modelId="{C525F84E-479C-47C3-B462-7B1FCF4856CA}" srcId="{EE13F9B3-1AC6-4938-9F9C-D4F986C20F86}" destId="{8AAF49B6-0DB2-45F0-89C1-D51B4CDADAE5}" srcOrd="0" destOrd="0" parTransId="{F29DDFCD-460B-43F2-B42B-A3E6E8A73BDC}" sibTransId="{B89C88CA-F859-4DEA-91ED-B9C6B4C06B53}"/>
    <dgm:cxn modelId="{7090BB57-7D5C-4615-8B94-AFFB522F8385}" type="presOf" srcId="{B89C88CA-F859-4DEA-91ED-B9C6B4C06B53}" destId="{BB8D392C-2EA6-4E98-BDB1-8074EB4AFD09}" srcOrd="0" destOrd="0" presId="urn:microsoft.com/office/officeart/2005/8/layout/radial6"/>
    <dgm:cxn modelId="{E311518A-0EF5-4031-933F-1E7F486D600E}" srcId="{EE13F9B3-1AC6-4938-9F9C-D4F986C20F86}" destId="{9638A0EF-0A1D-4BFE-9B31-8B6F699481F3}" srcOrd="1" destOrd="0" parTransId="{5201A2E4-B002-451F-9E52-7C0F7E1F609A}" sibTransId="{85AD918B-014B-4FBB-9F1A-13FD4DB7E986}"/>
    <dgm:cxn modelId="{796ACD8B-6CD1-4377-867E-CBD464919313}" srcId="{EE13F9B3-1AC6-4938-9F9C-D4F986C20F86}" destId="{103A1838-7C7B-4826-BE58-0A4C1F7760DD}" srcOrd="2" destOrd="0" parTransId="{75A74637-4478-4800-9585-FF0AD81DD4C5}" sibTransId="{77F8E45C-3702-4357-B110-744D8A82D1DA}"/>
    <dgm:cxn modelId="{5A3D1CA0-B389-4325-AA29-C898D5DCFAA6}" type="presOf" srcId="{9638A0EF-0A1D-4BFE-9B31-8B6F699481F3}" destId="{3BC59FD0-3466-4F33-8D05-CEE11AB241A5}" srcOrd="0" destOrd="0" presId="urn:microsoft.com/office/officeart/2005/8/layout/radial6"/>
    <dgm:cxn modelId="{18DCB3A4-C87C-414F-AFC9-9806D3567067}" type="presOf" srcId="{0D39713A-22B7-4B88-9C92-900AD23CBC5A}" destId="{12DAC619-F6AA-43F3-A7FD-9D40554558EB}" srcOrd="0" destOrd="0" presId="urn:microsoft.com/office/officeart/2005/8/layout/radial6"/>
    <dgm:cxn modelId="{F5F843A6-1F78-4E3B-91F9-4E9728AB0437}" type="presOf" srcId="{77F8E45C-3702-4357-B110-744D8A82D1DA}" destId="{AE824009-FDFD-46BC-AB9D-25EC42B87033}" srcOrd="0" destOrd="0" presId="urn:microsoft.com/office/officeart/2005/8/layout/radial6"/>
    <dgm:cxn modelId="{CFB41FCA-B7FD-4731-9461-A4F9E4FE705B}" srcId="{EE13F9B3-1AC6-4938-9F9C-D4F986C20F86}" destId="{BD1FBE31-3A1B-4C5C-B229-DC34C62C6978}" srcOrd="3" destOrd="0" parTransId="{9F6AD76B-B591-44DF-817E-E9DD15CA4380}" sibTransId="{F1D887AF-6FB3-4D38-BE28-D9FEF322DB6B}"/>
    <dgm:cxn modelId="{A5D2D6E4-0EF4-4424-8B26-5628FB7E7261}" type="presOf" srcId="{F1D887AF-6FB3-4D38-BE28-D9FEF322DB6B}" destId="{F6897B65-5B80-466F-ABE2-97285B6015DB}" srcOrd="0" destOrd="0" presId="urn:microsoft.com/office/officeart/2005/8/layout/radial6"/>
    <dgm:cxn modelId="{3EF4B3FF-BBE4-468C-BBB4-F6EECA3D0963}" type="presOf" srcId="{8AAF49B6-0DB2-45F0-89C1-D51B4CDADAE5}" destId="{6DDCF7B2-DEBA-41C2-9F2C-9EDB41B2B415}" srcOrd="0" destOrd="0" presId="urn:microsoft.com/office/officeart/2005/8/layout/radial6"/>
    <dgm:cxn modelId="{DBA0E93F-3EA9-4F51-9EA7-8F9A609C274F}" type="presParOf" srcId="{12DAC619-F6AA-43F3-A7FD-9D40554558EB}" destId="{F51E461C-341A-4632-8096-BDE1BD8BF036}" srcOrd="0" destOrd="0" presId="urn:microsoft.com/office/officeart/2005/8/layout/radial6"/>
    <dgm:cxn modelId="{7458FD84-D63C-4356-8CBE-43245B381FE2}" type="presParOf" srcId="{12DAC619-F6AA-43F3-A7FD-9D40554558EB}" destId="{6DDCF7B2-DEBA-41C2-9F2C-9EDB41B2B415}" srcOrd="1" destOrd="0" presId="urn:microsoft.com/office/officeart/2005/8/layout/radial6"/>
    <dgm:cxn modelId="{B21BF630-91DF-43E6-B626-7D5B4B6F6CF6}" type="presParOf" srcId="{12DAC619-F6AA-43F3-A7FD-9D40554558EB}" destId="{643F4534-E9C6-4E3A-A966-20FB3427BAE7}" srcOrd="2" destOrd="0" presId="urn:microsoft.com/office/officeart/2005/8/layout/radial6"/>
    <dgm:cxn modelId="{3DE8777C-37FB-4B3D-A62D-721433DA75BC}" type="presParOf" srcId="{12DAC619-F6AA-43F3-A7FD-9D40554558EB}" destId="{BB8D392C-2EA6-4E98-BDB1-8074EB4AFD09}" srcOrd="3" destOrd="0" presId="urn:microsoft.com/office/officeart/2005/8/layout/radial6"/>
    <dgm:cxn modelId="{DB02DF85-FF96-416C-BEC7-34EA13D82B13}" type="presParOf" srcId="{12DAC619-F6AA-43F3-A7FD-9D40554558EB}" destId="{3BC59FD0-3466-4F33-8D05-CEE11AB241A5}" srcOrd="4" destOrd="0" presId="urn:microsoft.com/office/officeart/2005/8/layout/radial6"/>
    <dgm:cxn modelId="{941E7740-A9BB-4DA3-8785-82E8B7ED545B}" type="presParOf" srcId="{12DAC619-F6AA-43F3-A7FD-9D40554558EB}" destId="{57519A0D-385F-482E-A5DA-1FA13FE10DE6}" srcOrd="5" destOrd="0" presId="urn:microsoft.com/office/officeart/2005/8/layout/radial6"/>
    <dgm:cxn modelId="{79ECEB89-34EA-42D7-883B-48C28FD07098}" type="presParOf" srcId="{12DAC619-F6AA-43F3-A7FD-9D40554558EB}" destId="{B3EA39A9-D410-4A3A-AFD7-63AAB9B0704B}" srcOrd="6" destOrd="0" presId="urn:microsoft.com/office/officeart/2005/8/layout/radial6"/>
    <dgm:cxn modelId="{2972F7CE-9AE5-4AF3-934B-89DE872E342B}" type="presParOf" srcId="{12DAC619-F6AA-43F3-A7FD-9D40554558EB}" destId="{947BF05B-93FA-4309-B3DF-85A824C6A0CE}" srcOrd="7" destOrd="0" presId="urn:microsoft.com/office/officeart/2005/8/layout/radial6"/>
    <dgm:cxn modelId="{C1B53D75-6853-48F0-B871-2B0884BE2EEF}" type="presParOf" srcId="{12DAC619-F6AA-43F3-A7FD-9D40554558EB}" destId="{A54D4B81-01F6-4C4B-8129-E674EEF04EE6}" srcOrd="8" destOrd="0" presId="urn:microsoft.com/office/officeart/2005/8/layout/radial6"/>
    <dgm:cxn modelId="{DE7B42DB-6CE3-4C57-BA0C-ECC370EF5E36}" type="presParOf" srcId="{12DAC619-F6AA-43F3-A7FD-9D40554558EB}" destId="{AE824009-FDFD-46BC-AB9D-25EC42B87033}" srcOrd="9" destOrd="0" presId="urn:microsoft.com/office/officeart/2005/8/layout/radial6"/>
    <dgm:cxn modelId="{79B28C07-F68D-4B45-86A0-9D418F35CD92}" type="presParOf" srcId="{12DAC619-F6AA-43F3-A7FD-9D40554558EB}" destId="{E326B298-65F6-499D-9408-506048667463}" srcOrd="10" destOrd="0" presId="urn:microsoft.com/office/officeart/2005/8/layout/radial6"/>
    <dgm:cxn modelId="{2815FD97-44EB-45C6-9B11-305742C4FD32}" type="presParOf" srcId="{12DAC619-F6AA-43F3-A7FD-9D40554558EB}" destId="{C2D677A5-C217-4DEE-8247-FF35DE600CB7}" srcOrd="11" destOrd="0" presId="urn:microsoft.com/office/officeart/2005/8/layout/radial6"/>
    <dgm:cxn modelId="{EB410A3E-BA4D-4903-AF29-F2F2031CFE8D}" type="presParOf" srcId="{12DAC619-F6AA-43F3-A7FD-9D40554558EB}" destId="{F6897B65-5B80-466F-ABE2-97285B6015DB}" srcOrd="12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97B65-5B80-466F-ABE2-97285B6015DB}">
      <dsp:nvSpPr>
        <dsp:cNvPr id="0" name=""/>
        <dsp:cNvSpPr/>
      </dsp:nvSpPr>
      <dsp:spPr>
        <a:xfrm>
          <a:off x="1447016" y="585987"/>
          <a:ext cx="3911648" cy="3911648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gradFill rotWithShape="0">
          <a:gsLst>
            <a:gs pos="0">
              <a:srgbClr val="FFB8FF">
                <a:hueOff val="-3600000"/>
                <a:satOff val="-80000"/>
                <a:lumOff val="-40980"/>
                <a:alphaOff val="0"/>
                <a:tint val="50000"/>
                <a:satMod val="300000"/>
              </a:srgbClr>
            </a:gs>
            <a:gs pos="35000">
              <a:srgbClr val="FFB8FF">
                <a:hueOff val="-3600000"/>
                <a:satOff val="-80000"/>
                <a:lumOff val="-40980"/>
                <a:alphaOff val="0"/>
                <a:tint val="37000"/>
                <a:satMod val="300000"/>
              </a:srgbClr>
            </a:gs>
            <a:gs pos="100000">
              <a:srgbClr val="FFB8FF">
                <a:hueOff val="-3600000"/>
                <a:satOff val="-80000"/>
                <a:lumOff val="-4098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E824009-FDFD-46BC-AB9D-25EC42B87033}">
      <dsp:nvSpPr>
        <dsp:cNvPr id="0" name=""/>
        <dsp:cNvSpPr/>
      </dsp:nvSpPr>
      <dsp:spPr>
        <a:xfrm>
          <a:off x="1447016" y="585987"/>
          <a:ext cx="3911648" cy="3911648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gradFill rotWithShape="0">
          <a:gsLst>
            <a:gs pos="0">
              <a:srgbClr val="FFB8FF">
                <a:hueOff val="-2400000"/>
                <a:satOff val="-53333"/>
                <a:lumOff val="-27320"/>
                <a:alphaOff val="0"/>
                <a:tint val="50000"/>
                <a:satMod val="300000"/>
              </a:srgbClr>
            </a:gs>
            <a:gs pos="35000">
              <a:srgbClr val="FFB8FF">
                <a:hueOff val="-2400000"/>
                <a:satOff val="-53333"/>
                <a:lumOff val="-27320"/>
                <a:alphaOff val="0"/>
                <a:tint val="37000"/>
                <a:satMod val="300000"/>
              </a:srgbClr>
            </a:gs>
            <a:gs pos="100000">
              <a:srgbClr val="FFB8FF">
                <a:hueOff val="-2400000"/>
                <a:satOff val="-53333"/>
                <a:lumOff val="-2732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3EA39A9-D410-4A3A-AFD7-63AAB9B0704B}">
      <dsp:nvSpPr>
        <dsp:cNvPr id="0" name=""/>
        <dsp:cNvSpPr/>
      </dsp:nvSpPr>
      <dsp:spPr>
        <a:xfrm>
          <a:off x="1447016" y="585987"/>
          <a:ext cx="3911648" cy="3911648"/>
        </a:xfrm>
        <a:prstGeom prst="blockArc">
          <a:avLst>
            <a:gd name="adj1" fmla="val 0"/>
            <a:gd name="adj2" fmla="val 5400000"/>
            <a:gd name="adj3" fmla="val 4639"/>
          </a:avLst>
        </a:prstGeom>
        <a:gradFill rotWithShape="0">
          <a:gsLst>
            <a:gs pos="0">
              <a:srgbClr val="FFB8FF">
                <a:hueOff val="-1200000"/>
                <a:satOff val="-26667"/>
                <a:lumOff val="-13660"/>
                <a:alphaOff val="0"/>
                <a:tint val="50000"/>
                <a:satMod val="300000"/>
              </a:srgbClr>
            </a:gs>
            <a:gs pos="35000">
              <a:srgbClr val="FFB8FF">
                <a:hueOff val="-1200000"/>
                <a:satOff val="-26667"/>
                <a:lumOff val="-13660"/>
                <a:alphaOff val="0"/>
                <a:tint val="37000"/>
                <a:satMod val="300000"/>
              </a:srgbClr>
            </a:gs>
            <a:gs pos="100000">
              <a:srgbClr val="FFB8FF">
                <a:hueOff val="-1200000"/>
                <a:satOff val="-26667"/>
                <a:lumOff val="-1366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B8D392C-2EA6-4E98-BDB1-8074EB4AFD09}">
      <dsp:nvSpPr>
        <dsp:cNvPr id="0" name=""/>
        <dsp:cNvSpPr/>
      </dsp:nvSpPr>
      <dsp:spPr>
        <a:xfrm>
          <a:off x="1447016" y="585987"/>
          <a:ext cx="3911648" cy="3911648"/>
        </a:xfrm>
        <a:prstGeom prst="blockArc">
          <a:avLst>
            <a:gd name="adj1" fmla="val 16200000"/>
            <a:gd name="adj2" fmla="val 0"/>
            <a:gd name="adj3" fmla="val 4639"/>
          </a:avLst>
        </a:prstGeom>
        <a:gradFill rotWithShape="0">
          <a:gsLst>
            <a:gs pos="0">
              <a:srgbClr val="FFB8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B8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B8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1E461C-341A-4632-8096-BDE1BD8BF036}">
      <dsp:nvSpPr>
        <dsp:cNvPr id="0" name=""/>
        <dsp:cNvSpPr/>
      </dsp:nvSpPr>
      <dsp:spPr>
        <a:xfrm>
          <a:off x="3367591" y="2316799"/>
          <a:ext cx="70498" cy="450024"/>
        </a:xfrm>
        <a:prstGeom prst="ellipse">
          <a:avLst/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DADADA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b="1" kern="1200">
            <a:solidFill>
              <a:srgbClr val="4D4D4D"/>
            </a:solidFill>
            <a:latin typeface="Calibri"/>
            <a:ea typeface="+mn-ea"/>
            <a:cs typeface="Arial"/>
          </a:endParaRPr>
        </a:p>
      </dsp:txBody>
      <dsp:txXfrm>
        <a:off x="3377915" y="2382703"/>
        <a:ext cx="49850" cy="318216"/>
      </dsp:txXfrm>
    </dsp:sp>
    <dsp:sp modelId="{6DDCF7B2-DEBA-41C2-9F2C-9EDB41B2B415}">
      <dsp:nvSpPr>
        <dsp:cNvPr id="0" name=""/>
        <dsp:cNvSpPr/>
      </dsp:nvSpPr>
      <dsp:spPr>
        <a:xfrm>
          <a:off x="2640810" y="1409"/>
          <a:ext cx="1524060" cy="1259866"/>
        </a:xfrm>
        <a:prstGeom prst="ellipse">
          <a:avLst/>
        </a:prstGeom>
        <a:gradFill rotWithShape="0">
          <a:gsLst>
            <a:gs pos="0">
              <a:srgbClr val="FFB8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B8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B8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noProof="0" dirty="0">
              <a:solidFill>
                <a:srgbClr val="4D4D4D"/>
              </a:solidFill>
              <a:latin typeface="Calibri"/>
              <a:ea typeface="+mn-ea"/>
              <a:cs typeface="Arial"/>
            </a:rPr>
            <a:t>Monitoreo del comercio legítimo internacional</a:t>
          </a:r>
        </a:p>
      </dsp:txBody>
      <dsp:txXfrm>
        <a:off x="2864003" y="185912"/>
        <a:ext cx="1077674" cy="890860"/>
      </dsp:txXfrm>
    </dsp:sp>
    <dsp:sp modelId="{3BC59FD0-3466-4F33-8D05-CEE11AB241A5}">
      <dsp:nvSpPr>
        <dsp:cNvPr id="0" name=""/>
        <dsp:cNvSpPr/>
      </dsp:nvSpPr>
      <dsp:spPr>
        <a:xfrm>
          <a:off x="4429929" y="1911878"/>
          <a:ext cx="1766761" cy="1259866"/>
        </a:xfrm>
        <a:prstGeom prst="ellipse">
          <a:avLst/>
        </a:prstGeom>
        <a:gradFill rotWithShape="0">
          <a:gsLst>
            <a:gs pos="0">
              <a:srgbClr val="FFB8FF">
                <a:hueOff val="-1200000"/>
                <a:satOff val="-26667"/>
                <a:lumOff val="-13660"/>
                <a:alphaOff val="0"/>
                <a:tint val="50000"/>
                <a:satMod val="300000"/>
              </a:srgbClr>
            </a:gs>
            <a:gs pos="35000">
              <a:srgbClr val="FFB8FF">
                <a:hueOff val="-1200000"/>
                <a:satOff val="-26667"/>
                <a:lumOff val="-13660"/>
                <a:alphaOff val="0"/>
                <a:tint val="37000"/>
                <a:satMod val="300000"/>
              </a:srgbClr>
            </a:gs>
            <a:gs pos="100000">
              <a:srgbClr val="FFB8FF">
                <a:hueOff val="-1200000"/>
                <a:satOff val="-26667"/>
                <a:lumOff val="-1366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noProof="0" dirty="0">
              <a:solidFill>
                <a:srgbClr val="4D4D4D"/>
              </a:solidFill>
              <a:latin typeface="Calibri"/>
              <a:ea typeface="+mn-ea"/>
              <a:cs typeface="Arial"/>
            </a:rPr>
            <a:t>Apoyo a las investigaciones</a:t>
          </a:r>
        </a:p>
      </dsp:txBody>
      <dsp:txXfrm>
        <a:off x="4688665" y="2096381"/>
        <a:ext cx="1249289" cy="890860"/>
      </dsp:txXfrm>
    </dsp:sp>
    <dsp:sp modelId="{947BF05B-93FA-4309-B3DF-85A824C6A0CE}">
      <dsp:nvSpPr>
        <dsp:cNvPr id="0" name=""/>
        <dsp:cNvSpPr/>
      </dsp:nvSpPr>
      <dsp:spPr>
        <a:xfrm>
          <a:off x="2640810" y="3822347"/>
          <a:ext cx="1524060" cy="1259866"/>
        </a:xfrm>
        <a:prstGeom prst="ellipse">
          <a:avLst/>
        </a:prstGeom>
        <a:gradFill rotWithShape="0">
          <a:gsLst>
            <a:gs pos="0">
              <a:srgbClr val="FFB8FF">
                <a:hueOff val="-2400000"/>
                <a:satOff val="-53333"/>
                <a:lumOff val="-27320"/>
                <a:alphaOff val="0"/>
                <a:tint val="50000"/>
                <a:satMod val="300000"/>
              </a:srgbClr>
            </a:gs>
            <a:gs pos="35000">
              <a:srgbClr val="FFB8FF">
                <a:hueOff val="-2400000"/>
                <a:satOff val="-53333"/>
                <a:lumOff val="-27320"/>
                <a:alphaOff val="0"/>
                <a:tint val="37000"/>
                <a:satMod val="300000"/>
              </a:srgbClr>
            </a:gs>
            <a:gs pos="100000">
              <a:srgbClr val="FFB8FF">
                <a:hueOff val="-2400000"/>
                <a:satOff val="-53333"/>
                <a:lumOff val="-2732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noProof="0" dirty="0">
              <a:solidFill>
                <a:srgbClr val="4D4D4D"/>
              </a:solidFill>
              <a:latin typeface="Calibri"/>
              <a:ea typeface="+mn-ea"/>
              <a:cs typeface="Arial"/>
            </a:rPr>
            <a:t>Plataformas y foros para el intercambio de inteligencia</a:t>
          </a:r>
        </a:p>
      </dsp:txBody>
      <dsp:txXfrm>
        <a:off x="2864003" y="4006850"/>
        <a:ext cx="1077674" cy="890860"/>
      </dsp:txXfrm>
    </dsp:sp>
    <dsp:sp modelId="{E326B298-65F6-499D-9408-506048667463}">
      <dsp:nvSpPr>
        <dsp:cNvPr id="0" name=""/>
        <dsp:cNvSpPr/>
      </dsp:nvSpPr>
      <dsp:spPr>
        <a:xfrm>
          <a:off x="758046" y="1911878"/>
          <a:ext cx="1468652" cy="1259866"/>
        </a:xfrm>
        <a:prstGeom prst="ellipse">
          <a:avLst/>
        </a:prstGeom>
        <a:gradFill rotWithShape="0">
          <a:gsLst>
            <a:gs pos="0">
              <a:srgbClr val="FFB8FF">
                <a:hueOff val="-3600000"/>
                <a:satOff val="-80000"/>
                <a:lumOff val="-40980"/>
                <a:alphaOff val="0"/>
                <a:tint val="50000"/>
                <a:satMod val="300000"/>
              </a:srgbClr>
            </a:gs>
            <a:gs pos="35000">
              <a:srgbClr val="FFB8FF">
                <a:hueOff val="-3600000"/>
                <a:satOff val="-80000"/>
                <a:lumOff val="-40980"/>
                <a:alphaOff val="0"/>
                <a:tint val="37000"/>
                <a:satMod val="300000"/>
              </a:srgbClr>
            </a:gs>
            <a:gs pos="100000">
              <a:srgbClr val="FFB8FF">
                <a:hueOff val="-3600000"/>
                <a:satOff val="-80000"/>
                <a:lumOff val="-4098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noProof="0" dirty="0">
              <a:solidFill>
                <a:srgbClr val="4D4D4D"/>
              </a:solidFill>
              <a:latin typeface="Calibri"/>
              <a:ea typeface="+mn-ea"/>
              <a:cs typeface="Arial"/>
            </a:rPr>
            <a:t>Evaluación de sustancias químicas para su fiscalización internacional</a:t>
          </a:r>
        </a:p>
      </dsp:txBody>
      <dsp:txXfrm>
        <a:off x="973125" y="2096381"/>
        <a:ext cx="1038494" cy="890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8" y="0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2E7CD-33E8-4463-A0B1-154B6316CD27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8" y="9428584"/>
            <a:ext cx="2889938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305E8-E578-4D47-83AE-E2B38C9ED5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345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sz="110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7BD03-98CD-4685-9457-54C0206F16C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05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328EC-0540-40C5-A505-DA58E4E30A5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566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altLang="zh-CN" sz="1100" b="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328EC-0540-40C5-A505-DA58E4E30A5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33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sz="11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7BD03-98CD-4685-9457-54C0206F16C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072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305E8-E578-4D47-83AE-E2B38C9ED52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136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328EC-0540-40C5-A505-DA58E4E30A5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182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328EC-0540-40C5-A505-DA58E4E30A5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025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328EC-0540-40C5-A505-DA58E4E30A5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190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328EC-0540-40C5-A505-DA58E4E30A5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182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03535-7526-4113-84C8-236638BA7C8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940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7BD03-98CD-4685-9457-54C0206F16C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238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328EC-0540-40C5-A505-DA58E4E30A5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328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sz="110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7BD03-98CD-4685-9457-54C0206F16C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555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66AEC-1789-4F42-910C-F643593E119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21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100" i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328EC-0540-40C5-A505-DA58E4E30A5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287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sz="110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7BD03-98CD-4685-9457-54C0206F16C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385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sz="1100" b="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328EC-0540-40C5-A505-DA58E4E30A5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227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sz="1100" b="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328EC-0540-40C5-A505-DA58E4E30A5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192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sz="1100" b="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328EC-0540-40C5-A505-DA58E4E30A5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319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302B-83AA-4A84-9BB6-15A49637B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197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C0E6E5D-6B8B-4B48-BC07-B3F19FD303EA}" type="datetime1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302B-83AA-4A84-9BB6-15A49637B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24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5E151B-8E62-4A68-960D-8ED817824623}" type="datetime1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302B-83AA-4A84-9BB6-15A49637B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183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70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88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40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61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61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33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96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4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302B-83AA-4A84-9BB6-15A49637B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412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12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54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4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302B-83AA-4A84-9BB6-15A49637B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96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929C959-900D-4DA6-B399-D79C1378DA20}" type="datetime1">
              <a:rPr lang="en-GB" smtClean="0"/>
              <a:t>16/11/2021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302B-83AA-4A84-9BB6-15A49637B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422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B43EBE-ACAA-4239-A610-AFD72675BA35}" type="datetime1">
              <a:rPr lang="en-GB" smtClean="0"/>
              <a:t>16/11/2021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302B-83AA-4A84-9BB6-15A49637B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373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80896B-3338-4AEB-B256-7BF24898D6FF}" type="datetime1">
              <a:rPr lang="en-GB" smtClean="0"/>
              <a:t>16/11/2021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302B-83AA-4A84-9BB6-15A49637B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72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D8B47D5-EB35-4E16-B587-BDA141B53C61}" type="datetime1">
              <a:rPr lang="en-GB" smtClean="0"/>
              <a:t>16/11/2021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302B-83AA-4A84-9BB6-15A49637B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138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99BE7F-5204-4B39-8A8E-33DB4282049F}" type="datetime1">
              <a:rPr lang="en-GB" smtClean="0"/>
              <a:t>16/11/2021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302B-83AA-4A84-9BB6-15A49637B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55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2FDBA8-06CF-4E17-993C-A422D1B45A75}" type="datetime1">
              <a:rPr lang="en-GB" smtClean="0"/>
              <a:t>16/11/2021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302B-83AA-4A84-9BB6-15A49637B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78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76436"/>
            <a:ext cx="7886700" cy="51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5302B-83AA-4A84-9BB6-15A49637B93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A1C699-4259-4BD6-A1DF-7F7B17BD0695}"/>
              </a:ext>
            </a:extLst>
          </p:cNvPr>
          <p:cNvSpPr txBox="1"/>
          <p:nvPr userDrawn="1"/>
        </p:nvSpPr>
        <p:spPr>
          <a:xfrm>
            <a:off x="0" y="6265786"/>
            <a:ext cx="9144000" cy="600359"/>
          </a:xfrm>
          <a:prstGeom prst="rect">
            <a:avLst/>
          </a:prstGeom>
          <a:gradFill flip="none" rotWithShape="1">
            <a:gsLst>
              <a:gs pos="4000">
                <a:srgbClr val="660066"/>
              </a:gs>
              <a:gs pos="100000">
                <a:srgbClr val="660066">
                  <a:alpha val="2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A253AE-BF34-4E1F-B1F4-0D2B50C10D89}"/>
              </a:ext>
            </a:extLst>
          </p:cNvPr>
          <p:cNvGrpSpPr/>
          <p:nvPr userDrawn="1"/>
        </p:nvGrpSpPr>
        <p:grpSpPr>
          <a:xfrm>
            <a:off x="267855" y="6234744"/>
            <a:ext cx="5588000" cy="646331"/>
            <a:chOff x="267855" y="4960134"/>
            <a:chExt cx="5588000" cy="64633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63F9F09-77A9-4AA4-8EF9-CF21F0C8D9CB}"/>
                </a:ext>
              </a:extLst>
            </p:cNvPr>
            <p:cNvPicPr/>
            <p:nvPr userDrawn="1"/>
          </p:nvPicPr>
          <p:blipFill>
            <a:blip r:embed="rId1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55" y="5030263"/>
              <a:ext cx="561706" cy="5151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DB5B720-03F6-4074-927E-E268B9854FE7}"/>
                </a:ext>
              </a:extLst>
            </p:cNvPr>
            <p:cNvSpPr/>
            <p:nvPr userDrawn="1"/>
          </p:nvSpPr>
          <p:spPr>
            <a:xfrm>
              <a:off x="829561" y="4960134"/>
              <a:ext cx="50262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800" b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Secretaría de la Junta Internacional de Fiscalización de Estupefacientes</a:t>
              </a:r>
              <a:r>
                <a:rPr lang="en-US" sz="1800" b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– </a:t>
              </a:r>
              <a:r>
                <a:rPr lang="es-ES" sz="1800" b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Sección de Control de Precursores</a:t>
              </a:r>
              <a:endParaRPr lang="en-GB" sz="1800" b="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1B4A7B-3D48-4465-A7DC-7CF335420408}"/>
              </a:ext>
            </a:extLst>
          </p:cNvPr>
          <p:cNvCxnSpPr>
            <a:cxnSpLocks/>
          </p:cNvCxnSpPr>
          <p:nvPr userDrawn="1"/>
        </p:nvCxnSpPr>
        <p:spPr>
          <a:xfrm>
            <a:off x="83127" y="646545"/>
            <a:ext cx="8950037" cy="0"/>
          </a:xfrm>
          <a:prstGeom prst="line">
            <a:avLst/>
          </a:prstGeom>
          <a:ln w="31750">
            <a:gradFill flip="none" rotWithShape="1">
              <a:gsLst>
                <a:gs pos="0">
                  <a:srgbClr val="660066"/>
                </a:gs>
                <a:gs pos="50000">
                  <a:srgbClr val="D09CCE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67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i="1" kern="1200">
          <a:solidFill>
            <a:srgbClr val="660066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B1C18-37C9-6B4B-8B41-4C628F8743F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2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0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microsoft.com/office/2007/relationships/hdphoto" Target="../media/hdphoto3.wdp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5" Type="http://schemas.openxmlformats.org/officeDocument/2006/relationships/image" Target="../media/image41.png"/><Relationship Id="rId10" Type="http://schemas.microsoft.com/office/2007/relationships/hdphoto" Target="../media/hdphoto2.wdp"/><Relationship Id="rId4" Type="http://schemas.openxmlformats.org/officeDocument/2006/relationships/image" Target="../media/image34.svg"/><Relationship Id="rId9" Type="http://schemas.openxmlformats.org/officeDocument/2006/relationships/image" Target="../media/image38.png"/><Relationship Id="rId1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odc.org/documents/commissions/CND/CND_Sessions/CND_63/CRPs/ECN72020_CRP13_e_V2001490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odc.org/documents/commissions/CND/CND_Sessions/CND_63/CRPs/ECN72020_CRP13_e_V2001490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odc.org/documents/commissions/CND/CND_Sessions/CND_63/CRPs/ECN72020_CRP13_e_V2001490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hyperlink" Target="https://www.unodc.org/documents/commissions/CND/CND_Sessions/CND_63/CRPs/ECN72020_CRP13_e_V2001490.pdf" TargetMode="Externa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syntheticdrugs.unodc.org/uploads/syntheticdrugs/res/precursors/other-useful-resources.html/2018_Spanish_chapter4.pdf" TargetMode="External"/><Relationship Id="rId13" Type="http://schemas.openxmlformats.org/officeDocument/2006/relationships/hyperlink" Target="https://syntheticdrugs.unodc.org/uploads/syntheticdrugs/res/precursors/other-useful-resources.html/2015_Spanish_Chapter4.pdf" TargetMode="External"/><Relationship Id="rId3" Type="http://schemas.openxmlformats.org/officeDocument/2006/relationships/hyperlink" Target="https://www.incb.org/incb/en/precursors/index.html" TargetMode="External"/><Relationship Id="rId7" Type="http://schemas.openxmlformats.org/officeDocument/2006/relationships/hyperlink" Target="https://syntheticdrugs.unodc.org/uploads/syntheticdrugs/res/precursors/other-useful-resources.html/2019_Spanish_Chapter4.pdf" TargetMode="External"/><Relationship Id="rId12" Type="http://schemas.openxmlformats.org/officeDocument/2006/relationships/hyperlink" Target="https://www.incb.org/documents/PRECURSORS/TECHNICAL_REPORTS/2015/PARTITION/ENGLISH/2015PreAR_E-Public-PrivatePartnerships.pdf" TargetMode="External"/><Relationship Id="rId17" Type="http://schemas.openxmlformats.org/officeDocument/2006/relationships/hyperlink" Target="https://www.incb.org/incb/en/precursors/cna.html" TargetMode="External"/><Relationship Id="rId2" Type="http://schemas.openxmlformats.org/officeDocument/2006/relationships/notesSlide" Target="../notesSlides/notesSlide18.xml"/><Relationship Id="rId16" Type="http://schemas.openxmlformats.org/officeDocument/2006/relationships/hyperlink" Target="https://www.incb.org/incb/en/precursors/precursors/recommendations/introducti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cb.org/documents/PRECURSORS/TECHNICAL_REPORTS/2020/S/Report_Breakdown/09_Efectos_de_la_pandemia_de_enfermedad_por_coronavirus_-COVID-19-_en_las_actividades_licitas_e_ilicit.pdf" TargetMode="External"/><Relationship Id="rId11" Type="http://schemas.openxmlformats.org/officeDocument/2006/relationships/hyperlink" Target="https://syntheticdrugs.unodc.org/uploads/syntheticdrugs/res/precursors/other-useful-resources.html/2016_Spanish_Chapter4.pdf" TargetMode="External"/><Relationship Id="rId5" Type="http://schemas.openxmlformats.org/officeDocument/2006/relationships/hyperlink" Target="https://www.incb.org/incb/en/precursors/technical_reports/precursors-technical-reports.html" TargetMode="External"/><Relationship Id="rId15" Type="http://schemas.openxmlformats.org/officeDocument/2006/relationships/hyperlink" Target="https://www.incb.org/incb/en/precursors/global_project/partnerships/main.html" TargetMode="External"/><Relationship Id="rId10" Type="http://schemas.openxmlformats.org/officeDocument/2006/relationships/hyperlink" Target="https://syntheticdrugs.unodc.org/uploads/syntheticdrugs/res/precursors/other-useful-resources.html/2017_Spanish_Chapter4.pdf" TargetMode="External"/><Relationship Id="rId4" Type="http://schemas.openxmlformats.org/officeDocument/2006/relationships/hyperlink" Target="https://www.incb.org/incb/en/precursors/materials-and-equipment.html" TargetMode="External"/><Relationship Id="rId9" Type="http://schemas.openxmlformats.org/officeDocument/2006/relationships/hyperlink" Target="https://www.incb.org/documents/PRECURSORS/TECHNICAL_REPORTS/2017/Report_breakdown/English/8_Internet_facilitated_trade_in_precursos.pdf" TargetMode="External"/><Relationship Id="rId14" Type="http://schemas.openxmlformats.org/officeDocument/2006/relationships/hyperlink" Target="https://www.unodc.org/documents/commissions/CND/CND_Sessions/CND_63/CRPs/ECN72020_CRP13_e_V2001490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incb.precursors@un.org" TargetMode="External"/><Relationship Id="rId3" Type="http://schemas.openxmlformats.org/officeDocument/2006/relationships/image" Target="../media/image46.png"/><Relationship Id="rId7" Type="http://schemas.openxmlformats.org/officeDocument/2006/relationships/hyperlink" Target="mailto:barbara.remberg@un.or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99BA6-01DD-4685-A29B-7B9AFEACFAC2}" type="slidenum">
              <a:rPr lang="es-CO" altLang="en-US" smtClean="0"/>
              <a:pPr>
                <a:defRPr/>
              </a:pPr>
              <a:t>1</a:t>
            </a:fld>
            <a:endParaRPr lang="es-CO" altLang="en-US"/>
          </a:p>
        </p:txBody>
      </p:sp>
      <p:sp>
        <p:nvSpPr>
          <p:cNvPr id="3" name="Background"/>
          <p:cNvSpPr>
            <a:spLocks noChangeAspec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5" y="153925"/>
            <a:ext cx="3565525" cy="788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58156" y="153924"/>
            <a:ext cx="3931920" cy="4572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algn="r"/>
            <a:r>
              <a:rPr lang="es-ES" sz="1600" b="1">
                <a:solidFill>
                  <a:srgbClr val="000066"/>
                </a:solidFill>
              </a:rPr>
              <a:t>COMISION INTERAMERICANA PARA EL</a:t>
            </a:r>
          </a:p>
          <a:p>
            <a:pPr algn="r"/>
            <a:r>
              <a:rPr lang="es-ES" sz="1600" b="1">
                <a:solidFill>
                  <a:srgbClr val="000066"/>
                </a:solidFill>
              </a:rPr>
              <a:t>CONTROL DEL ABUSO DE DROGAS</a:t>
            </a:r>
            <a:endParaRPr lang="en-US" sz="1600" b="1">
              <a:solidFill>
                <a:srgbClr val="00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4551" y="611124"/>
            <a:ext cx="3565525" cy="4572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algn="r"/>
            <a:r>
              <a:rPr lang="en-US" sz="2800" b="1">
                <a:solidFill>
                  <a:srgbClr val="000066"/>
                </a:solidFill>
              </a:rPr>
              <a:t>C I C A 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4551" y="1016000"/>
            <a:ext cx="3565525" cy="254000"/>
          </a:xfrm>
          <a:prstGeom prst="rect">
            <a:avLst/>
          </a:prstGeom>
          <a:noFill/>
        </p:spPr>
        <p:txBody>
          <a:bodyPr vert="horz" wrap="none" rtlCol="0" anchor="b">
            <a:noAutofit/>
          </a:bodyPr>
          <a:lstStyle/>
          <a:p>
            <a:pPr algn="r"/>
            <a:r>
              <a:rPr lang="en-US" sz="1200">
                <a:solidFill>
                  <a:srgbClr val="999999"/>
                </a:solidFill>
              </a:rPr>
              <a:t>Secretaría de Seguridad Multidimensional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53924" y="1244600"/>
            <a:ext cx="8836152" cy="0"/>
          </a:xfrm>
          <a:prstGeom prst="line">
            <a:avLst/>
          </a:prstGeom>
          <a:ln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ulo"/>
          <p:cNvSpPr txBox="1"/>
          <p:nvPr/>
        </p:nvSpPr>
        <p:spPr>
          <a:xfrm>
            <a:off x="635000" y="2159000"/>
            <a:ext cx="7874000" cy="3429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pPr algn="ctr"/>
            <a:r>
              <a:rPr lang="es-ES" sz="1600" b="1" dirty="0">
                <a:solidFill>
                  <a:srgbClr val="000000"/>
                </a:solidFill>
                <a:latin typeface="Calibri"/>
                <a:cs typeface="Arial"/>
              </a:rPr>
              <a:t>ASESORA TÉCNICA SENIOR BARBERA REMBERG</a:t>
            </a:r>
            <a:endParaRPr lang="en-US" dirty="0"/>
          </a:p>
          <a:p>
            <a:pPr algn="ctr"/>
            <a:r>
              <a:rPr lang="es-ES" sz="1600" b="1" dirty="0">
                <a:solidFill>
                  <a:srgbClr val="000000"/>
                </a:solidFill>
                <a:latin typeface="Calibri"/>
                <a:cs typeface="Arial"/>
              </a:rPr>
              <a:t>SESION PLENARIA 3, PANEL 4</a:t>
            </a:r>
          </a:p>
          <a:p>
            <a:pPr algn="ctr"/>
            <a:r>
              <a:rPr lang="es-ES" sz="1600" b="1" dirty="0">
                <a:solidFill>
                  <a:srgbClr val="000000"/>
                </a:solidFill>
                <a:latin typeface="Calibri"/>
                <a:cs typeface="Arial"/>
              </a:rPr>
              <a:t>SSUSTANCIAS NO FISCALIZADAS Y PRECURSORES DE DISEÑO: OPCIONES PARA LA ACCIÓN GLOBAL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3924" y="1270000"/>
            <a:ext cx="5334000" cy="76200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US" sz="1600" b="1" dirty="0">
                <a:latin typeface="Calibri"/>
                <a:cs typeface="Calibri"/>
              </a:rPr>
              <a:t>SEPTUAGESIMO PERÍODO ORDINARIO DE SESIONES DE LA CICAD</a:t>
            </a:r>
            <a:endParaRPr lang="es-US" sz="1600" dirty="0">
              <a:latin typeface="Calibri"/>
              <a:cs typeface="Calibri"/>
            </a:endParaRPr>
          </a:p>
          <a:p>
            <a:r>
              <a:rPr lang="es-US" sz="1600" b="1" dirty="0">
                <a:latin typeface="Calibri"/>
                <a:cs typeface="Calibri"/>
              </a:rPr>
              <a:t>16-19 de noviembre de 2021 </a:t>
            </a:r>
            <a:endParaRPr lang="es-ES" sz="1600" dirty="0">
              <a:latin typeface="Calibri"/>
              <a:cs typeface="Calibri"/>
            </a:endParaRPr>
          </a:p>
          <a:p>
            <a:r>
              <a:rPr lang="en-US" sz="1600" b="1" dirty="0" err="1">
                <a:latin typeface="Calibri"/>
                <a:cs typeface="Calibri"/>
              </a:rPr>
              <a:t>Sesión</a:t>
            </a:r>
            <a:r>
              <a:rPr lang="en-US" sz="1600" b="1" dirty="0">
                <a:latin typeface="Calibri"/>
                <a:cs typeface="Calibri"/>
              </a:rPr>
              <a:t> virtual</a:t>
            </a:r>
            <a:endParaRPr lang="es-ES" sz="1600" dirty="0">
              <a:latin typeface="Calibri"/>
              <a:cs typeface="Calibri"/>
            </a:endParaRPr>
          </a:p>
          <a:p>
            <a:endParaRPr lang="es-ES" sz="11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34276" y="1278466"/>
            <a:ext cx="1955800" cy="855134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noAutofit/>
          </a:bodyPr>
          <a:lstStyle/>
          <a:p>
            <a:pPr algn="r"/>
            <a:r>
              <a:rPr lang="es-CO" sz="1600" b="1" dirty="0">
                <a:latin typeface="Calibri"/>
                <a:cs typeface="Calibri"/>
              </a:rPr>
              <a:t>OEA/</a:t>
            </a:r>
            <a:r>
              <a:rPr lang="es-CO" sz="1600" b="1" dirty="0" err="1">
                <a:latin typeface="Calibri"/>
                <a:cs typeface="Calibri"/>
              </a:rPr>
              <a:t>Ser.L</a:t>
            </a:r>
            <a:r>
              <a:rPr lang="es-CO" sz="1600" b="1" dirty="0">
                <a:latin typeface="Calibri"/>
                <a:cs typeface="Calibri"/>
              </a:rPr>
              <a:t>/ XIV.2.70</a:t>
            </a:r>
            <a:endParaRPr lang="es-ES" sz="1600" dirty="0">
              <a:latin typeface="Calibri"/>
              <a:cs typeface="Calibri"/>
            </a:endParaRPr>
          </a:p>
          <a:p>
            <a:pPr algn="r"/>
            <a:r>
              <a:rPr lang="es-CO" sz="1600" b="1" dirty="0">
                <a:latin typeface="Calibri"/>
                <a:cs typeface="Calibri"/>
              </a:rPr>
              <a:t>CICAD/doc.2638/21</a:t>
            </a:r>
            <a:endParaRPr lang="es-ES" sz="1600" dirty="0">
              <a:latin typeface="Calibri"/>
              <a:cs typeface="Calibri"/>
            </a:endParaRPr>
          </a:p>
          <a:p>
            <a:pPr algn="r"/>
            <a:r>
              <a:rPr lang="es-US" sz="1600" b="1" dirty="0">
                <a:latin typeface="Calibri"/>
                <a:cs typeface="Calibri"/>
              </a:rPr>
              <a:t>17 de noviembre, 2021</a:t>
            </a:r>
            <a:endParaRPr lang="es-ES" sz="1600" dirty="0">
              <a:latin typeface="Calibri"/>
              <a:cs typeface="Calibri"/>
            </a:endParaRPr>
          </a:p>
          <a:p>
            <a:pPr algn="r"/>
            <a:r>
              <a:rPr lang="es-ES" sz="1600" b="1" dirty="0">
                <a:latin typeface="Calibri"/>
                <a:cs typeface="Calibri"/>
              </a:rPr>
              <a:t>                        Textual</a:t>
            </a:r>
            <a:endParaRPr lang="es-ES" sz="1600" dirty="0">
              <a:latin typeface="Calibri"/>
              <a:cs typeface="Calibri"/>
            </a:endParaRPr>
          </a:p>
          <a:p>
            <a:endParaRPr lang="es-ES" sz="11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73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E6837E-293D-4993-B04D-55EC74EA0D8A}"/>
              </a:ext>
            </a:extLst>
          </p:cNvPr>
          <p:cNvSpPr txBox="1">
            <a:spLocks/>
          </p:cNvSpPr>
          <p:nvPr/>
        </p:nvSpPr>
        <p:spPr bwMode="auto">
          <a:xfrm>
            <a:off x="0" y="77073"/>
            <a:ext cx="9144000" cy="6055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ES" sz="3400" i="1" dirty="0">
                <a:solidFill>
                  <a:srgbClr val="660066"/>
                </a:solidFill>
                <a:latin typeface="Arial Narrow" panose="020B0606020202030204" pitchFamily="34" charset="0"/>
              </a:rPr>
              <a:t>Tendencias y desafíos: sofisticación y escala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A5CAAD-4B61-460F-B856-A02825F0A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1390288"/>
            <a:ext cx="4565650" cy="340677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C23647-1286-4A9E-AFBE-543207F12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429" y="1031685"/>
            <a:ext cx="3061114" cy="256432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AEDDDDBB-71BA-43E9-BD20-DE324E170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3727092"/>
            <a:ext cx="3086943" cy="208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C241934-F80F-4CEA-BC04-AF97DA15F6CD}"/>
              </a:ext>
            </a:extLst>
          </p:cNvPr>
          <p:cNvSpPr txBox="1"/>
          <p:nvPr/>
        </p:nvSpPr>
        <p:spPr>
          <a:xfrm>
            <a:off x="6965032" y="5823536"/>
            <a:ext cx="1858963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AT" sz="1000" dirty="0">
                <a:solidFill>
                  <a:schemeClr val="bg1">
                    <a:lumMod val="65000"/>
                  </a:schemeClr>
                </a:solidFill>
              </a:rPr>
              <a:t>© NNCC, China, marzo de 2019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2F53CA6A-6DED-41D8-B834-4C052E096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720715"/>
            <a:ext cx="3343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1600" b="1">
                <a:latin typeface="Arial" panose="020B0604020202020204" pitchFamily="34" charset="0"/>
              </a:rPr>
              <a:t>China</a:t>
            </a:r>
          </a:p>
        </p:txBody>
      </p:sp>
    </p:spTree>
    <p:extLst>
      <p:ext uri="{BB962C8B-B14F-4D97-AF65-F5344CB8AC3E}">
        <p14:creationId xmlns:p14="http://schemas.microsoft.com/office/powerpoint/2010/main" val="2963524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D40C4EE-8B5A-4A6E-AA65-055C2DB7884A}"/>
              </a:ext>
            </a:extLst>
          </p:cNvPr>
          <p:cNvSpPr txBox="1"/>
          <p:nvPr/>
        </p:nvSpPr>
        <p:spPr>
          <a:xfrm>
            <a:off x="5260107" y="758780"/>
            <a:ext cx="3435350" cy="44781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900"/>
              </a:spcAft>
              <a:defRPr/>
            </a:pPr>
            <a:r>
              <a:rPr lang="es-ES" sz="2000" b="1" dirty="0">
                <a:latin typeface="Arial Narrow" panose="020B0606020202030204" pitchFamily="34" charset="0"/>
              </a:rPr>
              <a:t>Existentes en el mercado </a:t>
            </a:r>
            <a:r>
              <a:rPr lang="es-ES" sz="2000" b="1" dirty="0">
                <a:latin typeface="Arial Narrow" panose="020B0606020202030204" pitchFamily="34" charset="0"/>
                <a:sym typeface="Wingdings" panose="05000000000000000000" pitchFamily="2" charset="2"/>
              </a:rPr>
              <a:t> precursores de diseño hechos a medida: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s-ES" dirty="0">
                <a:latin typeface="Arial Narrow" panose="020B0606020202030204" pitchFamily="34" charset="0"/>
                <a:sym typeface="Wingdings" panose="05000000000000000000" pitchFamily="2" charset="2"/>
              </a:rPr>
              <a:t>Sustancias químicas estrechamente relacionadas, derivados, análogos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s-ES" dirty="0">
                <a:latin typeface="Arial Narrow" panose="020B0606020202030204" pitchFamily="34" charset="0"/>
                <a:sym typeface="Wingdings" panose="05000000000000000000" pitchFamily="2" charset="2"/>
              </a:rPr>
              <a:t>Sustancias químicas intermedias estables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s-ES" dirty="0">
                <a:latin typeface="Arial Narrow" panose="020B0606020202030204" pitchFamily="34" charset="0"/>
                <a:sym typeface="Wingdings" panose="05000000000000000000" pitchFamily="2" charset="2"/>
              </a:rPr>
              <a:t>Candado químico (química de grupos de protección), publicaciones sobre patentes</a:t>
            </a:r>
          </a:p>
          <a:p>
            <a:pPr>
              <a:spcBef>
                <a:spcPts val="1800"/>
              </a:spcBef>
              <a:defRPr/>
            </a:pPr>
            <a:r>
              <a:rPr lang="es-ES" dirty="0">
                <a:latin typeface="Arial Narrow" panose="020B0606020202030204" pitchFamily="34" charset="0"/>
              </a:rPr>
              <a:t>Ningún uso legítimo conocido ni comercio regular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C7335B-F070-487D-B5C7-C5986173F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4" y="1139838"/>
            <a:ext cx="4493131" cy="392276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BA72856-245C-4181-9004-B55B21C1FF88}"/>
              </a:ext>
            </a:extLst>
          </p:cNvPr>
          <p:cNvGrpSpPr/>
          <p:nvPr/>
        </p:nvGrpSpPr>
        <p:grpSpPr>
          <a:xfrm>
            <a:off x="1178932" y="5310009"/>
            <a:ext cx="6156960" cy="923330"/>
            <a:chOff x="646176" y="6142332"/>
            <a:chExt cx="6156960" cy="9233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EA864F-A238-43D0-9F5E-31E8AC7BD9C5}"/>
                </a:ext>
              </a:extLst>
            </p:cNvPr>
            <p:cNvSpPr txBox="1"/>
            <p:nvPr/>
          </p:nvSpPr>
          <p:spPr>
            <a:xfrm>
              <a:off x="3558109" y="6142332"/>
              <a:ext cx="32450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latin typeface="Arial Narrow" panose="020B0606020202030204" pitchFamily="34" charset="0"/>
                </a:rPr>
                <a:t>6 exportaciones propuestas de </a:t>
              </a:r>
              <a:r>
                <a:rPr lang="es-ES" b="1" dirty="0" err="1">
                  <a:latin typeface="Arial Narrow" panose="020B0606020202030204" pitchFamily="34" charset="0"/>
                </a:rPr>
                <a:t>APAAN</a:t>
              </a:r>
              <a:r>
                <a:rPr lang="es-ES" b="1" dirty="0">
                  <a:latin typeface="Arial Narrow" panose="020B0606020202030204" pitchFamily="34" charset="0"/>
                </a:rPr>
                <a:t> desde septiembre de 2014 (&lt; 50 gr)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CA4785-625F-437C-9921-E024C734ECE4}"/>
                </a:ext>
              </a:extLst>
            </p:cNvPr>
            <p:cNvSpPr/>
            <p:nvPr/>
          </p:nvSpPr>
          <p:spPr>
            <a:xfrm>
              <a:off x="646177" y="6161838"/>
              <a:ext cx="26763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600" dirty="0">
                  <a:latin typeface="Arial Narrow" panose="020B0606020202030204" pitchFamily="34" charset="0"/>
                </a:rPr>
                <a:t>Comercio internacional de </a:t>
              </a:r>
              <a:r>
                <a:rPr lang="es-ES" sz="1600" dirty="0" err="1">
                  <a:latin typeface="Arial Narrow" panose="020B0606020202030204" pitchFamily="34" charset="0"/>
                </a:rPr>
                <a:t>APAAN</a:t>
              </a:r>
              <a:r>
                <a:rPr lang="es-ES" sz="1600" dirty="0">
                  <a:latin typeface="Arial Narrow" panose="020B0606020202030204" pitchFamily="34" charset="0"/>
                </a:rPr>
                <a:t> tras la fiscalización: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5E4E6CE-9D12-40C6-956F-B0781D4AC43C}"/>
                </a:ext>
              </a:extLst>
            </p:cNvPr>
            <p:cNvSpPr/>
            <p:nvPr/>
          </p:nvSpPr>
          <p:spPr>
            <a:xfrm>
              <a:off x="646176" y="6154523"/>
              <a:ext cx="6156960" cy="838311"/>
            </a:xfrm>
            <a:prstGeom prst="rect">
              <a:avLst/>
            </a:prstGeom>
            <a:noFill/>
            <a:ln>
              <a:solidFill>
                <a:srgbClr val="B468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1" name="Arrow: Curved Left 10">
            <a:extLst>
              <a:ext uri="{FF2B5EF4-FFF2-40B4-BE49-F238E27FC236}">
                <a16:creationId xmlns:a16="http://schemas.microsoft.com/office/drawing/2014/main" id="{5B90ED0C-206D-4344-A51F-7DFD3120F607}"/>
              </a:ext>
            </a:extLst>
          </p:cNvPr>
          <p:cNvSpPr/>
          <p:nvPr/>
        </p:nvSpPr>
        <p:spPr>
          <a:xfrm>
            <a:off x="7518772" y="4959560"/>
            <a:ext cx="633984" cy="1043182"/>
          </a:xfrm>
          <a:prstGeom prst="curvedLeftArrow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  <a:highlight>
                <a:srgbClr val="660066"/>
              </a:highlight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29671E9-F2F9-42B2-8C7E-D8CA67A803DE}"/>
              </a:ext>
            </a:extLst>
          </p:cNvPr>
          <p:cNvSpPr txBox="1">
            <a:spLocks/>
          </p:cNvSpPr>
          <p:nvPr/>
        </p:nvSpPr>
        <p:spPr bwMode="auto">
          <a:xfrm>
            <a:off x="0" y="77073"/>
            <a:ext cx="9144000" cy="6055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ES" sz="2400" i="1" dirty="0">
                <a:solidFill>
                  <a:srgbClr val="660066"/>
                </a:solidFill>
                <a:latin typeface="Arial Narrow" panose="020B0606020202030204" pitchFamily="34" charset="0"/>
              </a:rPr>
              <a:t>Tendencias y desafíos: cambios en las fuentes de sustancias químicas</a:t>
            </a:r>
            <a:endParaRPr lang="es-ES" altLang="en-US" sz="2400" i="1" dirty="0">
              <a:solidFill>
                <a:srgbClr val="66006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447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0276EA-BF00-461C-B471-5C2AC7CCC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24" y="2023784"/>
            <a:ext cx="8537575" cy="3888432"/>
          </a:xfrm>
          <a:prstGeom prst="rect">
            <a:avLst/>
          </a:prstGeom>
          <a:ln>
            <a:solidFill>
              <a:srgbClr val="B4688A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4E0D2F-CED1-4BBC-8963-CA73C6B7106C}"/>
              </a:ext>
            </a:extLst>
          </p:cNvPr>
          <p:cNvSpPr/>
          <p:nvPr/>
        </p:nvSpPr>
        <p:spPr>
          <a:xfrm>
            <a:off x="335624" y="1091549"/>
            <a:ext cx="79592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660066"/>
                </a:solidFill>
                <a:latin typeface="Arial Narrow" panose="020B0606020202030204" pitchFamily="34" charset="0"/>
                <a:ea typeface="DengXian" panose="02010600030101010101" pitchFamily="2" charset="-122"/>
              </a:rPr>
              <a:t>Fiscalización: Las cantidades incautadas de un precursor de diseño sometido recientemente a fiscalización disminuyen, y surgen otros precursores que no están fiscalizados</a:t>
            </a:r>
            <a:endParaRPr lang="es-ES" sz="2000" dirty="0">
              <a:solidFill>
                <a:srgbClr val="660066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EC5C5C-4AD0-47DF-8FAC-8A3983ED112F}"/>
              </a:ext>
            </a:extLst>
          </p:cNvPr>
          <p:cNvSpPr txBox="1"/>
          <p:nvPr/>
        </p:nvSpPr>
        <p:spPr>
          <a:xfrm>
            <a:off x="7513046" y="5912216"/>
            <a:ext cx="14256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Fuente: </a:t>
            </a:r>
            <a:r>
              <a:rPr lang="es-ES" sz="1000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JIFE</a:t>
            </a:r>
            <a:r>
              <a:rPr lang="es-ES" sz="10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s-ES" sz="1000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PICS</a:t>
            </a:r>
            <a:r>
              <a:rPr lang="es-ES" sz="10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,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063022-BB6C-4843-9A38-5618687C4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48" y="4097594"/>
            <a:ext cx="876300" cy="5143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26625E9-4640-49A6-9EFC-5926440AD3E3}"/>
              </a:ext>
            </a:extLst>
          </p:cNvPr>
          <p:cNvSpPr txBox="1">
            <a:spLocks/>
          </p:cNvSpPr>
          <p:nvPr/>
        </p:nvSpPr>
        <p:spPr bwMode="auto">
          <a:xfrm>
            <a:off x="0" y="77073"/>
            <a:ext cx="9144000" cy="6055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ES" altLang="en-US" sz="3400" i="1" dirty="0">
                <a:solidFill>
                  <a:srgbClr val="660066"/>
                </a:solidFill>
                <a:latin typeface="Arial Narrow" panose="020B0606020202030204" pitchFamily="34" charset="0"/>
              </a:rPr>
              <a:t>Tendencias y desafíos: ritmo y diversidad</a:t>
            </a:r>
            <a:endParaRPr lang="es-ES" sz="3400" i="1" dirty="0">
              <a:solidFill>
                <a:srgbClr val="660066"/>
              </a:solidFill>
              <a:latin typeface="Arial Narrow" panose="020B0606020202030204" pitchFamily="34" charset="0"/>
            </a:endParaRPr>
          </a:p>
          <a:p>
            <a:pPr algn="l">
              <a:defRPr/>
            </a:pPr>
            <a:endParaRPr lang="es-ES" altLang="en-US" sz="3400" i="1" dirty="0">
              <a:solidFill>
                <a:srgbClr val="66006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006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938BE3D-F937-452E-8D75-FDF59C7C695F}"/>
              </a:ext>
            </a:extLst>
          </p:cNvPr>
          <p:cNvSpPr txBox="1"/>
          <p:nvPr/>
        </p:nvSpPr>
        <p:spPr>
          <a:xfrm>
            <a:off x="262465" y="941637"/>
            <a:ext cx="861906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altLang="en-US" sz="2000" kern="0" dirty="0">
                <a:solidFill>
                  <a:srgbClr val="660066"/>
                </a:solidFill>
                <a:latin typeface="Arial Narrow" panose="020B0606020202030204" pitchFamily="34" charset="0"/>
              </a:rPr>
              <a:t>Gran aumento de la sofisticación de la fabricación ilícita (</a:t>
            </a:r>
            <a:r>
              <a:rPr lang="es-ES" altLang="en-US" sz="2000" i="1" kern="0" dirty="0">
                <a:solidFill>
                  <a:srgbClr val="660066"/>
                </a:solidFill>
                <a:latin typeface="Arial Narrow" panose="020B0606020202030204" pitchFamily="34" charset="0"/>
              </a:rPr>
              <a:t>“</a:t>
            </a:r>
            <a:r>
              <a:rPr lang="es-ES" altLang="en-US" sz="2000" b="1" i="1" kern="0" dirty="0">
                <a:solidFill>
                  <a:srgbClr val="660066"/>
                </a:solidFill>
                <a:latin typeface="Arial Narrow" panose="020B0606020202030204" pitchFamily="34" charset="0"/>
              </a:rPr>
              <a:t>sin limitaciones</a:t>
            </a:r>
            <a:r>
              <a:rPr lang="es-ES" altLang="en-US" sz="2000" i="1" kern="0" dirty="0">
                <a:solidFill>
                  <a:srgbClr val="660066"/>
                </a:solidFill>
                <a:latin typeface="Arial Narrow" panose="020B0606020202030204" pitchFamily="34" charset="0"/>
              </a:rPr>
              <a:t>”</a:t>
            </a:r>
            <a:r>
              <a:rPr lang="es-ES" altLang="en-US" sz="2000" kern="0" dirty="0">
                <a:solidFill>
                  <a:srgbClr val="660066"/>
                </a:solidFill>
                <a:latin typeface="Arial Narrow" panose="020B0606020202030204" pitchFamily="34" charset="0"/>
              </a:rPr>
              <a:t>)</a:t>
            </a:r>
          </a:p>
          <a:p>
            <a:pPr marL="450850" indent="-4508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altLang="zh-CN" sz="2000" b="1" dirty="0">
                <a:solidFill>
                  <a:srgbClr val="660066"/>
                </a:solidFill>
                <a:latin typeface="Arial Narrow" panose="020B0606020202030204" pitchFamily="34" charset="0"/>
              </a:rPr>
              <a:t>Número de sustancias químicas potencialmente ilimitado</a:t>
            </a:r>
            <a:r>
              <a:rPr lang="es-ES" altLang="zh-CN" sz="2000" dirty="0">
                <a:solidFill>
                  <a:srgbClr val="660066"/>
                </a:solidFill>
                <a:latin typeface="Arial Narrow" panose="020B0606020202030204" pitchFamily="34" charset="0"/>
              </a:rPr>
              <a:t>; solo algunas están sometidas a fiscalización</a:t>
            </a:r>
          </a:p>
          <a:p>
            <a:pPr marL="450850" indent="-4508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altLang="zh-CN" sz="2000" b="1" dirty="0">
                <a:solidFill>
                  <a:srgbClr val="660066"/>
                </a:solidFill>
                <a:latin typeface="Arial Narrow" panose="020B0606020202030204" pitchFamily="34" charset="0"/>
              </a:rPr>
              <a:t>Sustancias químicas estrechamente relacionadas </a:t>
            </a:r>
            <a:r>
              <a:rPr lang="es-ES" altLang="zh-CN" sz="2000" dirty="0">
                <a:solidFill>
                  <a:srgbClr val="660066"/>
                </a:solidFill>
                <a:latin typeface="Arial Narrow" panose="020B0606020202030204" pitchFamily="34" charset="0"/>
              </a:rPr>
              <a:t>(“familias”, productos intermedios)</a:t>
            </a:r>
            <a:endParaRPr lang="es-ES" sz="2000" dirty="0">
              <a:solidFill>
                <a:srgbClr val="660066"/>
              </a:solidFill>
              <a:latin typeface="Arial Narrow" panose="020B0606020202030204" pitchFamily="34" charset="0"/>
            </a:endParaRPr>
          </a:p>
          <a:p>
            <a:pPr marL="450850" indent="-4508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altLang="en-US" sz="2000" kern="0" dirty="0">
                <a:solidFill>
                  <a:srgbClr val="660066"/>
                </a:solidFill>
                <a:effectLst/>
                <a:latin typeface="Arial Narrow" panose="020B0606020202030204" pitchFamily="34" charset="0"/>
              </a:rPr>
              <a:t>Precursores de diseño </a:t>
            </a:r>
            <a:r>
              <a:rPr lang="es-ES" altLang="en-US" sz="2000" b="1" kern="0" dirty="0">
                <a:solidFill>
                  <a:srgbClr val="660066"/>
                </a:solidFill>
                <a:effectLst/>
                <a:latin typeface="Arial Narrow" panose="020B0606020202030204" pitchFamily="34" charset="0"/>
              </a:rPr>
              <a:t>hechos a medida</a:t>
            </a:r>
            <a:r>
              <a:rPr lang="es-ES" altLang="en-US" sz="2000" kern="0" dirty="0">
                <a:solidFill>
                  <a:srgbClr val="660066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s-ES" altLang="en-US" sz="2000" b="1" kern="0" dirty="0">
                <a:solidFill>
                  <a:srgbClr val="660066"/>
                </a:solidFill>
                <a:effectLst/>
                <a:latin typeface="Arial Narrow" panose="020B0606020202030204" pitchFamily="34" charset="0"/>
                <a:sym typeface="Wingdings" panose="05000000000000000000" pitchFamily="2" charset="2"/>
              </a:rPr>
              <a:t> sustancias químicas</a:t>
            </a:r>
            <a:r>
              <a:rPr lang="es-ES" altLang="en-US" sz="2000" b="1" kern="0" dirty="0">
                <a:solidFill>
                  <a:srgbClr val="660066"/>
                </a:solidFill>
                <a:effectLst/>
                <a:latin typeface="Arial Narrow" panose="020B0606020202030204" pitchFamily="34" charset="0"/>
              </a:rPr>
              <a:t> existentes en el mercado</a:t>
            </a:r>
            <a:r>
              <a:rPr lang="es-ES" altLang="en-US" sz="2000" kern="0" dirty="0">
                <a:solidFill>
                  <a:srgbClr val="660066"/>
                </a:solidFill>
                <a:effectLst/>
                <a:latin typeface="Arial Narrow" panose="020B0606020202030204" pitchFamily="34" charset="0"/>
              </a:rPr>
              <a:t> con usos legítimos generalizados</a:t>
            </a:r>
          </a:p>
          <a:p>
            <a:pPr marL="450850" indent="-4508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altLang="zh-CN" sz="2000" dirty="0">
                <a:solidFill>
                  <a:srgbClr val="660066"/>
                </a:solidFill>
                <a:latin typeface="Arial Narrow" panose="020B0606020202030204" pitchFamily="34" charset="0"/>
              </a:rPr>
              <a:t>Por lo general implica un </a:t>
            </a:r>
            <a:r>
              <a:rPr lang="es-ES" altLang="zh-CN" sz="2000" b="1" dirty="0">
                <a:solidFill>
                  <a:srgbClr val="660066"/>
                </a:solidFill>
                <a:latin typeface="Arial Narrow" panose="020B0606020202030204" pitchFamily="34" charset="0"/>
              </a:rPr>
              <a:t>tráfico interregional o mundial</a:t>
            </a:r>
          </a:p>
          <a:p>
            <a:pPr marL="450850" indent="-4508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660066"/>
                </a:solidFill>
                <a:latin typeface="Arial Narrow" panose="020B0606020202030204" pitchFamily="34" charset="0"/>
              </a:rPr>
              <a:t>Desafío para el sistema de fiscalización internacional de precursores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rgbClr val="660066"/>
                </a:solidFill>
                <a:latin typeface="Arial Narrow" panose="020B0606020202030204" pitchFamily="34" charset="0"/>
              </a:rPr>
              <a:t>Proceso de clasificación </a:t>
            </a:r>
            <a:r>
              <a:rPr lang="es-ES" i="1" dirty="0">
                <a:solidFill>
                  <a:srgbClr val="660066"/>
                </a:solidFill>
                <a:latin typeface="Arial Narrow" panose="020B0606020202030204" pitchFamily="34" charset="0"/>
              </a:rPr>
              <a:t>sustancia por sustancia</a:t>
            </a:r>
            <a:r>
              <a:rPr lang="es-ES" dirty="0">
                <a:solidFill>
                  <a:srgbClr val="660066"/>
                </a:solidFill>
                <a:latin typeface="Arial Narrow" panose="020B0606020202030204" pitchFamily="34" charset="0"/>
              </a:rPr>
              <a:t>; reactivo, requiere muchos recursos, lento; no es conducente para la clasificación preventiva</a:t>
            </a:r>
          </a:p>
          <a:p>
            <a:pPr marL="914400" lvl="1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rgbClr val="660066"/>
                </a:solidFill>
                <a:latin typeface="Arial Narrow" panose="020B0606020202030204" pitchFamily="34" charset="0"/>
              </a:rPr>
              <a:t>La prevención de la desviación por medio del monitoreo del comercio </a:t>
            </a:r>
            <a:r>
              <a:rPr lang="es-ES" i="1" dirty="0">
                <a:solidFill>
                  <a:srgbClr val="660066"/>
                </a:solidFill>
                <a:latin typeface="Arial Narrow" panose="020B0606020202030204" pitchFamily="34" charset="0"/>
              </a:rPr>
              <a:t>internacional</a:t>
            </a:r>
            <a:r>
              <a:rPr lang="es-ES" dirty="0">
                <a:solidFill>
                  <a:srgbClr val="660066"/>
                </a:solidFill>
                <a:latin typeface="Arial Narrow" panose="020B0606020202030204" pitchFamily="34" charset="0"/>
              </a:rPr>
              <a:t> no es eficaz</a:t>
            </a:r>
          </a:p>
          <a:p>
            <a:pPr marL="914400" lvl="1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rgbClr val="660066"/>
                </a:solidFill>
                <a:latin typeface="Arial Narrow" panose="020B0606020202030204" pitchFamily="34" charset="0"/>
              </a:rPr>
              <a:t>Se necesita una base mundial común para las incautaciones; creación de un factor de disuasión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DE0CE8-013C-466E-9F26-6776EEA1B0CE}"/>
              </a:ext>
            </a:extLst>
          </p:cNvPr>
          <p:cNvSpPr txBox="1">
            <a:spLocks/>
          </p:cNvSpPr>
          <p:nvPr/>
        </p:nvSpPr>
        <p:spPr bwMode="auto">
          <a:xfrm>
            <a:off x="0" y="77073"/>
            <a:ext cx="9144000" cy="6055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ES" altLang="en-US" sz="3400" i="1" dirty="0">
                <a:solidFill>
                  <a:srgbClr val="660066"/>
                </a:solidFill>
                <a:latin typeface="Arial Narrow" panose="020B0606020202030204" pitchFamily="34" charset="0"/>
              </a:rPr>
              <a:t>Sinopsis: tendencias y desafíos</a:t>
            </a:r>
          </a:p>
        </p:txBody>
      </p:sp>
    </p:spTree>
    <p:extLst>
      <p:ext uri="{BB962C8B-B14F-4D97-AF65-F5344CB8AC3E}">
        <p14:creationId xmlns:p14="http://schemas.microsoft.com/office/powerpoint/2010/main" val="2223960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B23B81D-EFFE-4EF6-818E-A69B5C13A2C0}"/>
              </a:ext>
            </a:extLst>
          </p:cNvPr>
          <p:cNvSpPr/>
          <p:nvPr/>
        </p:nvSpPr>
        <p:spPr>
          <a:xfrm>
            <a:off x="275762" y="1684662"/>
            <a:ext cx="916806" cy="814564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C9AF030-C00B-4C18-9C13-D68239E7ADAA}"/>
              </a:ext>
            </a:extLst>
          </p:cNvPr>
          <p:cNvSpPr/>
          <p:nvPr/>
        </p:nvSpPr>
        <p:spPr>
          <a:xfrm>
            <a:off x="6378064" y="1626501"/>
            <a:ext cx="916806" cy="814564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8911C85-8610-472E-BAA6-DFDC7E26E2AE}"/>
              </a:ext>
            </a:extLst>
          </p:cNvPr>
          <p:cNvSpPr/>
          <p:nvPr/>
        </p:nvSpPr>
        <p:spPr>
          <a:xfrm>
            <a:off x="2555512" y="3646807"/>
            <a:ext cx="916806" cy="814564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pic>
        <p:nvPicPr>
          <p:cNvPr id="7" name="Graphic 6" descr="Contract with solid fill">
            <a:extLst>
              <a:ext uri="{FF2B5EF4-FFF2-40B4-BE49-F238E27FC236}">
                <a16:creationId xmlns:a16="http://schemas.microsoft.com/office/drawing/2014/main" id="{B6F897F5-464B-4429-9A89-B9E6C8CC39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81925" y="1678723"/>
            <a:ext cx="709382" cy="709382"/>
          </a:xfrm>
          <a:prstGeom prst="rect">
            <a:avLst/>
          </a:prstGeom>
        </p:spPr>
      </p:pic>
      <p:pic>
        <p:nvPicPr>
          <p:cNvPr id="8" name="Graphic 7" descr="Online meeting with solid fill">
            <a:extLst>
              <a:ext uri="{FF2B5EF4-FFF2-40B4-BE49-F238E27FC236}">
                <a16:creationId xmlns:a16="http://schemas.microsoft.com/office/drawing/2014/main" id="{2B247265-87C6-4011-B441-229EED743B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43455" y="3719579"/>
            <a:ext cx="734062" cy="73406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2FBC6B-1653-4F2F-8EDD-0CD20B4033A6}"/>
              </a:ext>
            </a:extLst>
          </p:cNvPr>
          <p:cNvCxnSpPr>
            <a:cxnSpLocks/>
            <a:stCxn id="13" idx="6"/>
          </p:cNvCxnSpPr>
          <p:nvPr/>
        </p:nvCxnSpPr>
        <p:spPr>
          <a:xfrm flipV="1">
            <a:off x="830381" y="2635711"/>
            <a:ext cx="7483238" cy="9986"/>
          </a:xfrm>
          <a:prstGeom prst="line">
            <a:avLst/>
          </a:prstGeom>
          <a:ln w="57150">
            <a:solidFill>
              <a:srgbClr val="B468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223823AF-C6BB-4CDC-91E6-995D5AE44C23}"/>
              </a:ext>
            </a:extLst>
          </p:cNvPr>
          <p:cNvCxnSpPr>
            <a:cxnSpLocks/>
          </p:cNvCxnSpPr>
          <p:nvPr/>
        </p:nvCxnSpPr>
        <p:spPr>
          <a:xfrm rot="10800000" flipV="1">
            <a:off x="4354648" y="2636636"/>
            <a:ext cx="3847809" cy="972582"/>
          </a:xfrm>
          <a:prstGeom prst="bentConnector3">
            <a:avLst>
              <a:gd name="adj1" fmla="val -21679"/>
            </a:avLst>
          </a:prstGeom>
          <a:ln w="57150">
            <a:solidFill>
              <a:srgbClr val="B468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8BED002F-44D9-4D31-9DAC-29F1D3F57088}"/>
              </a:ext>
            </a:extLst>
          </p:cNvPr>
          <p:cNvCxnSpPr>
            <a:cxnSpLocks/>
          </p:cNvCxnSpPr>
          <p:nvPr/>
        </p:nvCxnSpPr>
        <p:spPr>
          <a:xfrm>
            <a:off x="528658" y="3615239"/>
            <a:ext cx="5832191" cy="974538"/>
          </a:xfrm>
          <a:prstGeom prst="bentConnector3">
            <a:avLst>
              <a:gd name="adj1" fmla="val 322"/>
            </a:avLst>
          </a:prstGeom>
          <a:ln w="57150">
            <a:solidFill>
              <a:srgbClr val="B468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49A687-03D9-432D-A603-664FB20CA13E}"/>
              </a:ext>
            </a:extLst>
          </p:cNvPr>
          <p:cNvCxnSpPr>
            <a:cxnSpLocks/>
          </p:cNvCxnSpPr>
          <p:nvPr/>
        </p:nvCxnSpPr>
        <p:spPr>
          <a:xfrm>
            <a:off x="532557" y="3608959"/>
            <a:ext cx="3955980" cy="0"/>
          </a:xfrm>
          <a:prstGeom prst="line">
            <a:avLst/>
          </a:prstGeom>
          <a:ln w="57150">
            <a:solidFill>
              <a:srgbClr val="B468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0AE8AD9-77B4-4AE3-AE68-9163BEACECB8}"/>
              </a:ext>
            </a:extLst>
          </p:cNvPr>
          <p:cNvSpPr/>
          <p:nvPr/>
        </p:nvSpPr>
        <p:spPr>
          <a:xfrm>
            <a:off x="661033" y="2553575"/>
            <a:ext cx="169347" cy="184244"/>
          </a:xfrm>
          <a:prstGeom prst="ellipse">
            <a:avLst/>
          </a:prstGeom>
          <a:solidFill>
            <a:schemeClr val="bg1"/>
          </a:solidFill>
          <a:ln w="57150">
            <a:solidFill>
              <a:srgbClr val="B46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7B46EB5-1588-4EEE-92FE-EA671CFE7C87}"/>
              </a:ext>
            </a:extLst>
          </p:cNvPr>
          <p:cNvSpPr/>
          <p:nvPr/>
        </p:nvSpPr>
        <p:spPr>
          <a:xfrm>
            <a:off x="1295832" y="4483807"/>
            <a:ext cx="169347" cy="184244"/>
          </a:xfrm>
          <a:prstGeom prst="ellipse">
            <a:avLst/>
          </a:prstGeom>
          <a:solidFill>
            <a:schemeClr val="bg1"/>
          </a:solidFill>
          <a:ln w="57150">
            <a:solidFill>
              <a:srgbClr val="B46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51EDE6F-FF7E-418F-93B7-967701BEBE55}"/>
              </a:ext>
            </a:extLst>
          </p:cNvPr>
          <p:cNvSpPr/>
          <p:nvPr/>
        </p:nvSpPr>
        <p:spPr>
          <a:xfrm>
            <a:off x="6783343" y="2527841"/>
            <a:ext cx="169347" cy="184244"/>
          </a:xfrm>
          <a:prstGeom prst="ellipse">
            <a:avLst/>
          </a:prstGeom>
          <a:solidFill>
            <a:schemeClr val="bg1"/>
          </a:solidFill>
          <a:ln w="57150">
            <a:solidFill>
              <a:srgbClr val="B46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5E635BA-73FF-4EAA-AB75-8AF78415D775}"/>
              </a:ext>
            </a:extLst>
          </p:cNvPr>
          <p:cNvSpPr/>
          <p:nvPr/>
        </p:nvSpPr>
        <p:spPr>
          <a:xfrm>
            <a:off x="3727277" y="2553575"/>
            <a:ext cx="169347" cy="184244"/>
          </a:xfrm>
          <a:prstGeom prst="ellipse">
            <a:avLst/>
          </a:prstGeom>
          <a:solidFill>
            <a:schemeClr val="bg1"/>
          </a:solidFill>
          <a:ln w="57150">
            <a:solidFill>
              <a:srgbClr val="B46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BCDAE78-0A78-4468-80A9-ECAF9DD74CA1}"/>
              </a:ext>
            </a:extLst>
          </p:cNvPr>
          <p:cNvSpPr/>
          <p:nvPr/>
        </p:nvSpPr>
        <p:spPr>
          <a:xfrm>
            <a:off x="2158291" y="2546129"/>
            <a:ext cx="169347" cy="184244"/>
          </a:xfrm>
          <a:prstGeom prst="ellipse">
            <a:avLst/>
          </a:prstGeom>
          <a:solidFill>
            <a:schemeClr val="bg1"/>
          </a:solidFill>
          <a:ln w="57150">
            <a:solidFill>
              <a:srgbClr val="B46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C2CA6F8-1B02-4852-B14F-600E0B23E6FB}"/>
              </a:ext>
            </a:extLst>
          </p:cNvPr>
          <p:cNvSpPr/>
          <p:nvPr/>
        </p:nvSpPr>
        <p:spPr>
          <a:xfrm>
            <a:off x="5296653" y="2538155"/>
            <a:ext cx="169347" cy="184244"/>
          </a:xfrm>
          <a:prstGeom prst="ellipse">
            <a:avLst/>
          </a:prstGeom>
          <a:solidFill>
            <a:schemeClr val="bg1"/>
          </a:solidFill>
          <a:ln w="57150">
            <a:solidFill>
              <a:srgbClr val="B46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BCA4718-B995-4410-9178-ACC8571D1015}"/>
              </a:ext>
            </a:extLst>
          </p:cNvPr>
          <p:cNvSpPr/>
          <p:nvPr/>
        </p:nvSpPr>
        <p:spPr>
          <a:xfrm>
            <a:off x="2902086" y="4471756"/>
            <a:ext cx="169347" cy="184244"/>
          </a:xfrm>
          <a:prstGeom prst="ellipse">
            <a:avLst/>
          </a:prstGeom>
          <a:solidFill>
            <a:schemeClr val="bg1"/>
          </a:solidFill>
          <a:ln w="57150">
            <a:solidFill>
              <a:srgbClr val="B46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654EF22-EB31-4A8D-9045-63E375AA64F0}"/>
              </a:ext>
            </a:extLst>
          </p:cNvPr>
          <p:cNvSpPr/>
          <p:nvPr/>
        </p:nvSpPr>
        <p:spPr>
          <a:xfrm>
            <a:off x="4508341" y="4468677"/>
            <a:ext cx="169347" cy="184244"/>
          </a:xfrm>
          <a:prstGeom prst="ellipse">
            <a:avLst/>
          </a:prstGeom>
          <a:solidFill>
            <a:schemeClr val="bg1"/>
          </a:solidFill>
          <a:ln w="57150">
            <a:solidFill>
              <a:srgbClr val="B46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916F1FC-DA98-48EF-AEB6-74FF21B397B3}"/>
              </a:ext>
            </a:extLst>
          </p:cNvPr>
          <p:cNvSpPr/>
          <p:nvPr/>
        </p:nvSpPr>
        <p:spPr>
          <a:xfrm>
            <a:off x="1795691" y="1698772"/>
            <a:ext cx="916806" cy="814564"/>
          </a:xfrm>
          <a:prstGeom prst="ellipse">
            <a:avLst/>
          </a:prstGeom>
          <a:solidFill>
            <a:srgbClr val="B4688A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B5A9776-2581-4BA0-928E-2F6E2956A2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659" y="1761445"/>
            <a:ext cx="483826" cy="6845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4D7777A8-B127-4B66-856C-72615B17F2B5}"/>
              </a:ext>
            </a:extLst>
          </p:cNvPr>
          <p:cNvSpPr/>
          <p:nvPr/>
        </p:nvSpPr>
        <p:spPr>
          <a:xfrm>
            <a:off x="7855215" y="1594019"/>
            <a:ext cx="916806" cy="814564"/>
          </a:xfrm>
          <a:prstGeom prst="ellipse">
            <a:avLst/>
          </a:prstGeom>
          <a:solidFill>
            <a:srgbClr val="B4688A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7FE9787-609C-4933-B729-C5CD01C061C5}"/>
              </a:ext>
            </a:extLst>
          </p:cNvPr>
          <p:cNvSpPr/>
          <p:nvPr/>
        </p:nvSpPr>
        <p:spPr>
          <a:xfrm>
            <a:off x="958568" y="3656388"/>
            <a:ext cx="916806" cy="814564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1D38F9D-388B-4AAC-A3FA-9C48C5484094}"/>
              </a:ext>
            </a:extLst>
          </p:cNvPr>
          <p:cNvSpPr/>
          <p:nvPr/>
        </p:nvSpPr>
        <p:spPr>
          <a:xfrm>
            <a:off x="7116869" y="3654113"/>
            <a:ext cx="916806" cy="81456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C6A018A-F710-4AD8-8F30-98AB9BF963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563" b="95000" l="5215" r="94479">
                        <a14:foregroundMark x1="19325" y1="23750" x2="19325" y2="23750"/>
                        <a14:foregroundMark x1="5215" y1="25313" x2="5215" y2="25313"/>
                        <a14:foregroundMark x1="23313" y1="6563" x2="23313" y2="6563"/>
                        <a14:foregroundMark x1="38650" y1="33750" x2="38650" y2="33750"/>
                        <a14:foregroundMark x1="37423" y1="55000" x2="37423" y2="55000"/>
                        <a14:foregroundMark x1="38650" y1="65938" x2="38650" y2="65938"/>
                        <a14:foregroundMark x1="80982" y1="76563" x2="80982" y2="76563"/>
                        <a14:foregroundMark x1="91411" y1="77813" x2="91411" y2="77813"/>
                        <a14:foregroundMark x1="87423" y1="95000" x2="87423" y2="95000"/>
                        <a14:foregroundMark x1="94479" y1="78438" x2="94479" y2="78438"/>
                        <a14:foregroundMark x1="94479" y1="79063" x2="94479" y2="790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799" y="1798230"/>
            <a:ext cx="643328" cy="63148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7E93F5D-AC80-4D0F-9D69-B4582ADD9E2B}"/>
              </a:ext>
            </a:extLst>
          </p:cNvPr>
          <p:cNvSpPr/>
          <p:nvPr/>
        </p:nvSpPr>
        <p:spPr>
          <a:xfrm>
            <a:off x="24364" y="2834414"/>
            <a:ext cx="15102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Marzo de 2013 </a:t>
            </a:r>
          </a:p>
          <a:p>
            <a:pPr algn="ctr"/>
            <a:r>
              <a:rPr lang="es-ES" sz="1200" dirty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Resolución 56/13 de la Comisión de Estupefacientes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A1EFA2B-81D6-4BA2-9234-9588E4360064}"/>
              </a:ext>
            </a:extLst>
          </p:cNvPr>
          <p:cNvSpPr/>
          <p:nvPr/>
        </p:nvSpPr>
        <p:spPr>
          <a:xfrm>
            <a:off x="1492366" y="2834414"/>
            <a:ext cx="1510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Marzo de 2014 </a:t>
            </a:r>
          </a:p>
          <a:p>
            <a:pPr algn="ctr"/>
            <a:r>
              <a:rPr lang="es-ES" sz="1200" dirty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Informe anual sobre precursores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B54A11A-3A52-48A0-8F79-4B1E1A3E4BE7}"/>
              </a:ext>
            </a:extLst>
          </p:cNvPr>
          <p:cNvSpPr/>
          <p:nvPr/>
        </p:nvSpPr>
        <p:spPr>
          <a:xfrm>
            <a:off x="6078838" y="2783586"/>
            <a:ext cx="1510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Marzo de 2019</a:t>
            </a:r>
          </a:p>
          <a:p>
            <a:pPr algn="ctr"/>
            <a:r>
              <a:rPr lang="es-ES" sz="1200" dirty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Circular (encuesta)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5DE5B54-E972-461B-BEEE-FE1207EDBABE}"/>
              </a:ext>
            </a:extLst>
          </p:cNvPr>
          <p:cNvSpPr/>
          <p:nvPr/>
        </p:nvSpPr>
        <p:spPr>
          <a:xfrm>
            <a:off x="7558515" y="2775833"/>
            <a:ext cx="1510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Marzo de 2020</a:t>
            </a:r>
          </a:p>
          <a:p>
            <a:pPr algn="ctr"/>
            <a:r>
              <a:rPr lang="es-ES" sz="1200" dirty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Documento de sesión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26ADFDB-3F6D-49EF-8971-C3DE8F587E20}"/>
              </a:ext>
            </a:extLst>
          </p:cNvPr>
          <p:cNvSpPr/>
          <p:nvPr/>
        </p:nvSpPr>
        <p:spPr>
          <a:xfrm>
            <a:off x="6870510" y="4791228"/>
            <a:ext cx="1510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rgbClr val="BF7F9C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2022 </a:t>
            </a:r>
          </a:p>
          <a:p>
            <a:pPr algn="ctr"/>
            <a:r>
              <a:rPr lang="es-ES" sz="1200" dirty="0">
                <a:solidFill>
                  <a:srgbClr val="BF7F9C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Acción mundial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364BC38-7B11-4E40-8B22-99B89E0E19F6}"/>
              </a:ext>
            </a:extLst>
          </p:cNvPr>
          <p:cNvSpPr/>
          <p:nvPr/>
        </p:nvSpPr>
        <p:spPr>
          <a:xfrm>
            <a:off x="2254094" y="4837530"/>
            <a:ext cx="15102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Abril de 2021 </a:t>
            </a:r>
          </a:p>
          <a:p>
            <a:pPr algn="ctr"/>
            <a:r>
              <a:rPr lang="es-ES" sz="1200" dirty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Evento colateral de la Comisión de Estupefacientes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4CD386E-7146-4374-AFE2-D868A960130A}"/>
              </a:ext>
            </a:extLst>
          </p:cNvPr>
          <p:cNvSpPr/>
          <p:nvPr/>
        </p:nvSpPr>
        <p:spPr>
          <a:xfrm>
            <a:off x="615961" y="4802076"/>
            <a:ext cx="1510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Noviembre de 2020</a:t>
            </a:r>
          </a:p>
          <a:p>
            <a:pPr algn="ctr"/>
            <a:r>
              <a:rPr lang="es-ES" sz="1200" dirty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Consulta en la 129.</a:t>
            </a:r>
            <a:r>
              <a:rPr lang="es-ES" sz="1200" baseline="30000" dirty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a</a:t>
            </a:r>
            <a:r>
              <a:rPr lang="es-ES" sz="1200" dirty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 Sesión de la </a:t>
            </a:r>
            <a:r>
              <a:rPr lang="es-ES" sz="1200" dirty="0" err="1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JIFE</a:t>
            </a:r>
            <a:endParaRPr lang="es-ES" sz="1200" dirty="0"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5EF8E64-82E5-4090-B932-D4E97DDF80D7}"/>
              </a:ext>
            </a:extLst>
          </p:cNvPr>
          <p:cNvCxnSpPr>
            <a:cxnSpLocks/>
          </p:cNvCxnSpPr>
          <p:nvPr/>
        </p:nvCxnSpPr>
        <p:spPr>
          <a:xfrm>
            <a:off x="6360849" y="4583766"/>
            <a:ext cx="756020" cy="8725"/>
          </a:xfrm>
          <a:prstGeom prst="straightConnector1">
            <a:avLst/>
          </a:prstGeom>
          <a:ln w="57150">
            <a:solidFill>
              <a:srgbClr val="B4688A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6CD5D8C0-D379-4674-B8D2-D95C5C94C5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874" b="93857" l="6383" r="89362">
                        <a14:foregroundMark x1="40426" y1="31399" x2="40426" y2="31399"/>
                        <a14:foregroundMark x1="26241" y1="10239" x2="26241" y2="10239"/>
                        <a14:foregroundMark x1="43262" y1="8874" x2="43262" y2="8874"/>
                        <a14:foregroundMark x1="6383" y1="21502" x2="6383" y2="21502"/>
                        <a14:foregroundMark x1="29787" y1="47782" x2="29787" y2="47782"/>
                        <a14:foregroundMark x1="82624" y1="90102" x2="82624" y2="90102"/>
                        <a14:foregroundMark x1="85461" y1="93857" x2="85461" y2="938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9790" y="1666000"/>
            <a:ext cx="659561" cy="685289"/>
          </a:xfrm>
          <a:prstGeom prst="rect">
            <a:avLst/>
          </a:prstGeom>
        </p:spPr>
      </p:pic>
      <p:pic>
        <p:nvPicPr>
          <p:cNvPr id="42" name="Graphic 41" descr="Online meeting with solid fill">
            <a:extLst>
              <a:ext uri="{FF2B5EF4-FFF2-40B4-BE49-F238E27FC236}">
                <a16:creationId xmlns:a16="http://schemas.microsoft.com/office/drawing/2014/main" id="{01FEA8A1-001B-4638-8315-1A70D12CD2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4177" y="3727108"/>
            <a:ext cx="734062" cy="73406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7738055-DEC0-4E30-AB8D-62F2BAE553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933" b="89888" l="9839" r="89803">
                        <a14:foregroundMark x1="22361" y1="5993" x2="22361" y2="5993"/>
                        <a14:foregroundMark x1="71199" y1="3933" x2="71199" y2="39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3759" y="3732194"/>
            <a:ext cx="811527" cy="775233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3F4A8EA-C7B3-48F4-B0EF-17668731BCA5}"/>
              </a:ext>
            </a:extLst>
          </p:cNvPr>
          <p:cNvCxnSpPr>
            <a:cxnSpLocks/>
          </p:cNvCxnSpPr>
          <p:nvPr/>
        </p:nvCxnSpPr>
        <p:spPr>
          <a:xfrm flipH="1">
            <a:off x="83198" y="2635712"/>
            <a:ext cx="549368" cy="0"/>
          </a:xfrm>
          <a:prstGeom prst="line">
            <a:avLst/>
          </a:prstGeom>
          <a:ln w="57150">
            <a:solidFill>
              <a:srgbClr val="B4688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D6D8D9C-9E49-41B4-A4B2-C52A4687F28C}"/>
              </a:ext>
            </a:extLst>
          </p:cNvPr>
          <p:cNvSpPr txBox="1"/>
          <p:nvPr/>
        </p:nvSpPr>
        <p:spPr>
          <a:xfrm>
            <a:off x="55607" y="655386"/>
            <a:ext cx="5132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660066"/>
                </a:solidFill>
                <a:latin typeface="Arial Narrow" panose="020B0606020202030204" pitchFamily="34" charset="0"/>
                <a:ea typeface="Roboto" pitchFamily="2" charset="0"/>
              </a:rPr>
              <a:t>relativas a las sustancias no fiscalizadas</a:t>
            </a:r>
          </a:p>
          <a:p>
            <a:r>
              <a:rPr lang="es-ES" dirty="0">
                <a:solidFill>
                  <a:srgbClr val="660066"/>
                </a:solidFill>
                <a:latin typeface="Arial Narrow" panose="020B0606020202030204" pitchFamily="34" charset="0"/>
                <a:ea typeface="Roboto" pitchFamily="2" charset="0"/>
              </a:rPr>
              <a:t>y los precursores de diseño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EDAABBE-0FE5-410F-AD43-20B23599FCB9}"/>
              </a:ext>
            </a:extLst>
          </p:cNvPr>
          <p:cNvSpPr/>
          <p:nvPr/>
        </p:nvSpPr>
        <p:spPr>
          <a:xfrm>
            <a:off x="8265669" y="2527841"/>
            <a:ext cx="169347" cy="184244"/>
          </a:xfrm>
          <a:prstGeom prst="ellipse">
            <a:avLst/>
          </a:prstGeom>
          <a:solidFill>
            <a:schemeClr val="bg1"/>
          </a:solidFill>
          <a:ln w="57150">
            <a:solidFill>
              <a:srgbClr val="B46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9E5022A-8A82-4BAE-843C-CFECCF03BB02}"/>
              </a:ext>
            </a:extLst>
          </p:cNvPr>
          <p:cNvSpPr/>
          <p:nvPr/>
        </p:nvSpPr>
        <p:spPr>
          <a:xfrm>
            <a:off x="6146023" y="4484083"/>
            <a:ext cx="169347" cy="184244"/>
          </a:xfrm>
          <a:prstGeom prst="ellipse">
            <a:avLst/>
          </a:prstGeom>
          <a:solidFill>
            <a:schemeClr val="bg1"/>
          </a:solidFill>
          <a:ln w="57150">
            <a:solidFill>
              <a:srgbClr val="B46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F3DC19C-8EAB-43DD-B285-85124884E080}"/>
              </a:ext>
            </a:extLst>
          </p:cNvPr>
          <p:cNvSpPr/>
          <p:nvPr/>
        </p:nvSpPr>
        <p:spPr>
          <a:xfrm>
            <a:off x="4102187" y="3648163"/>
            <a:ext cx="916806" cy="814564"/>
          </a:xfrm>
          <a:prstGeom prst="ellipse">
            <a:avLst/>
          </a:prstGeom>
          <a:solidFill>
            <a:srgbClr val="ADCDE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84364C1-E0C3-4C69-8CC8-12035E94575D}"/>
              </a:ext>
            </a:extLst>
          </p:cNvPr>
          <p:cNvSpPr/>
          <p:nvPr/>
        </p:nvSpPr>
        <p:spPr>
          <a:xfrm>
            <a:off x="3764301" y="4788139"/>
            <a:ext cx="1698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Junio de 2021</a:t>
            </a:r>
          </a:p>
          <a:p>
            <a:pPr algn="ctr"/>
            <a:r>
              <a:rPr lang="es-ES" sz="1200" dirty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Reunión consultiva de expertos (documento de acción)</a:t>
            </a:r>
          </a:p>
        </p:txBody>
      </p:sp>
      <p:pic>
        <p:nvPicPr>
          <p:cNvPr id="61" name="Graphic 60" descr="Chat with solid fill">
            <a:extLst>
              <a:ext uri="{FF2B5EF4-FFF2-40B4-BE49-F238E27FC236}">
                <a16:creationId xmlns:a16="http://schemas.microsoft.com/office/drawing/2014/main" id="{DC9869F5-0CDC-456C-9E86-7A869BC5EE2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17690" y="3743049"/>
            <a:ext cx="685800" cy="685800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3EB48B89-6BDB-4F29-86CC-F1CE119F58DC}"/>
              </a:ext>
            </a:extLst>
          </p:cNvPr>
          <p:cNvSpPr/>
          <p:nvPr/>
        </p:nvSpPr>
        <p:spPr>
          <a:xfrm>
            <a:off x="5749068" y="3648163"/>
            <a:ext cx="916806" cy="814564"/>
          </a:xfrm>
          <a:prstGeom prst="ellipse">
            <a:avLst/>
          </a:prstGeom>
          <a:solidFill>
            <a:srgbClr val="ADCDE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EF3715F-7254-408D-A039-A8441D96B892}"/>
              </a:ext>
            </a:extLst>
          </p:cNvPr>
          <p:cNvSpPr/>
          <p:nvPr/>
        </p:nvSpPr>
        <p:spPr>
          <a:xfrm>
            <a:off x="5462668" y="4788139"/>
            <a:ext cx="15102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Octubre de 2021</a:t>
            </a:r>
          </a:p>
          <a:p>
            <a:pPr algn="ctr"/>
            <a:r>
              <a:rPr lang="es-ES" sz="1200" dirty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Reunión consultiva sobre políticas </a:t>
            </a:r>
          </a:p>
          <a:p>
            <a:pPr algn="ctr"/>
            <a:endParaRPr lang="es-ES" sz="1200" dirty="0"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  <p:pic>
        <p:nvPicPr>
          <p:cNvPr id="64" name="Graphic 63" descr="Chat with solid fill">
            <a:extLst>
              <a:ext uri="{FF2B5EF4-FFF2-40B4-BE49-F238E27FC236}">
                <a16:creationId xmlns:a16="http://schemas.microsoft.com/office/drawing/2014/main" id="{44F16222-224C-410B-9AA1-EE60C0C06C3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864571" y="3743049"/>
            <a:ext cx="685800" cy="685800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385225F8-B00C-4A65-AD5B-0093A6809728}"/>
              </a:ext>
            </a:extLst>
          </p:cNvPr>
          <p:cNvSpPr/>
          <p:nvPr/>
        </p:nvSpPr>
        <p:spPr>
          <a:xfrm>
            <a:off x="3344077" y="1688369"/>
            <a:ext cx="916806" cy="814564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5A2BEF88-B972-4B9B-93B9-7C25EC503E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563" b="95000" l="5215" r="94479">
                        <a14:foregroundMark x1="19325" y1="23750" x2="19325" y2="23750"/>
                        <a14:foregroundMark x1="5215" y1="25313" x2="5215" y2="25313"/>
                        <a14:foregroundMark x1="23313" y1="6563" x2="23313" y2="6563"/>
                        <a14:foregroundMark x1="38650" y1="33750" x2="38650" y2="33750"/>
                        <a14:foregroundMark x1="37423" y1="55000" x2="37423" y2="55000"/>
                        <a14:foregroundMark x1="38650" y1="65938" x2="38650" y2="65938"/>
                        <a14:foregroundMark x1="80982" y1="76563" x2="80982" y2="76563"/>
                        <a14:foregroundMark x1="91411" y1="77813" x2="91411" y2="77813"/>
                        <a14:foregroundMark x1="87423" y1="95000" x2="87423" y2="95000"/>
                        <a14:foregroundMark x1="94479" y1="78438" x2="94479" y2="78438"/>
                        <a14:foregroundMark x1="94479" y1="79063" x2="94479" y2="790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114" y="1801937"/>
            <a:ext cx="643328" cy="631488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3C5D083C-C7E9-460C-8D09-94096254D2D4}"/>
              </a:ext>
            </a:extLst>
          </p:cNvPr>
          <p:cNvSpPr/>
          <p:nvPr/>
        </p:nvSpPr>
        <p:spPr>
          <a:xfrm>
            <a:off x="3092680" y="2838121"/>
            <a:ext cx="15102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Marzo de 2017 </a:t>
            </a:r>
          </a:p>
          <a:p>
            <a:pPr algn="ctr"/>
            <a:r>
              <a:rPr lang="es-ES" sz="1200" dirty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Resolución 60/5 de la Comisión de Estupefacientes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D5B5937-7936-463B-A92B-E8D193B8A30D}"/>
              </a:ext>
            </a:extLst>
          </p:cNvPr>
          <p:cNvSpPr/>
          <p:nvPr/>
        </p:nvSpPr>
        <p:spPr>
          <a:xfrm>
            <a:off x="4906212" y="1676011"/>
            <a:ext cx="916806" cy="814564"/>
          </a:xfrm>
          <a:prstGeom prst="ellipse">
            <a:avLst/>
          </a:prstGeom>
          <a:solidFill>
            <a:srgbClr val="B4688A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B4D2E37F-B12C-45EC-A570-78774CE1CC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180" y="1738684"/>
            <a:ext cx="483826" cy="6845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C97DA222-EC66-4F68-B054-62CE1999E61E}"/>
              </a:ext>
            </a:extLst>
          </p:cNvPr>
          <p:cNvSpPr/>
          <p:nvPr/>
        </p:nvSpPr>
        <p:spPr>
          <a:xfrm>
            <a:off x="4602886" y="2811653"/>
            <a:ext cx="1510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Marzo de 2018 </a:t>
            </a:r>
          </a:p>
          <a:p>
            <a:pPr algn="ctr"/>
            <a:r>
              <a:rPr lang="es-ES" sz="1200" dirty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Informe anual sobre precursores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BFB4EFD7-1881-4BDB-85AF-19525CEFDE2D}"/>
              </a:ext>
            </a:extLst>
          </p:cNvPr>
          <p:cNvCxnSpPr>
            <a:cxnSpLocks/>
          </p:cNvCxnSpPr>
          <p:nvPr/>
        </p:nvCxnSpPr>
        <p:spPr>
          <a:xfrm flipV="1">
            <a:off x="7116869" y="4585285"/>
            <a:ext cx="1876947" cy="9064"/>
          </a:xfrm>
          <a:prstGeom prst="straightConnector1">
            <a:avLst/>
          </a:prstGeom>
          <a:ln w="57150">
            <a:solidFill>
              <a:srgbClr val="B4688A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D8869670-2962-4BBF-B3B2-5DC4E594DC21}"/>
              </a:ext>
            </a:extLst>
          </p:cNvPr>
          <p:cNvSpPr/>
          <p:nvPr/>
        </p:nvSpPr>
        <p:spPr>
          <a:xfrm>
            <a:off x="7490598" y="4497655"/>
            <a:ext cx="169347" cy="184244"/>
          </a:xfrm>
          <a:prstGeom prst="ellipse">
            <a:avLst/>
          </a:prstGeom>
          <a:solidFill>
            <a:schemeClr val="bg1"/>
          </a:solidFill>
          <a:ln w="57150">
            <a:solidFill>
              <a:srgbClr val="B46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1236F3E8-9418-4D1C-9074-5309A4CCFF7A}"/>
              </a:ext>
            </a:extLst>
          </p:cNvPr>
          <p:cNvSpPr txBox="1">
            <a:spLocks/>
          </p:cNvSpPr>
          <p:nvPr/>
        </p:nvSpPr>
        <p:spPr bwMode="auto">
          <a:xfrm>
            <a:off x="0" y="77073"/>
            <a:ext cx="9144000" cy="6055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ES" altLang="en-US" sz="3200" i="1" dirty="0">
                <a:solidFill>
                  <a:srgbClr val="660066"/>
                </a:solidFill>
                <a:latin typeface="Arial Narrow" panose="020B0606020202030204" pitchFamily="34" charset="0"/>
              </a:rPr>
              <a:t>Cronología de eventos: discusión sobre políticas mundiales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A6F21F3-367C-462C-BFFE-F800D8061E77}"/>
              </a:ext>
            </a:extLst>
          </p:cNvPr>
          <p:cNvSpPr/>
          <p:nvPr/>
        </p:nvSpPr>
        <p:spPr>
          <a:xfrm>
            <a:off x="7737196" y="1462154"/>
            <a:ext cx="1244748" cy="1967663"/>
          </a:xfrm>
          <a:prstGeom prst="round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31E75D0D-85A6-4602-8D23-62079FFBAB34}"/>
              </a:ext>
            </a:extLst>
          </p:cNvPr>
          <p:cNvSpPr/>
          <p:nvPr/>
        </p:nvSpPr>
        <p:spPr>
          <a:xfrm>
            <a:off x="3819156" y="3547367"/>
            <a:ext cx="3019577" cy="2101278"/>
          </a:xfrm>
          <a:prstGeom prst="round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108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2064FD-015B-49DC-8F50-98F8BDB68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99" y="1171435"/>
            <a:ext cx="3059244" cy="44679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165100" dir="2700000" algn="ctr" rotWithShape="0">
              <a:schemeClr val="tx1">
                <a:alpha val="40000"/>
              </a:scheme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4E0EE4-6588-4DA3-819E-0353367D2DC6}"/>
              </a:ext>
            </a:extLst>
          </p:cNvPr>
          <p:cNvSpPr txBox="1"/>
          <p:nvPr/>
        </p:nvSpPr>
        <p:spPr>
          <a:xfrm>
            <a:off x="3566591" y="1171435"/>
            <a:ext cx="517188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s-ES" sz="2000" b="1" dirty="0">
                <a:latin typeface="Arial Narrow" panose="020B0606020202030204" pitchFamily="34" charset="0"/>
                <a:sym typeface="Wingdings" panose="05000000000000000000" pitchFamily="2" charset="2"/>
              </a:rPr>
              <a:t>Opciones en el plano </a:t>
            </a:r>
            <a:r>
              <a:rPr lang="es-ES" sz="2000" b="1" u="sng" dirty="0">
                <a:latin typeface="Arial Narrow" panose="020B0606020202030204" pitchFamily="34" charset="0"/>
                <a:sym typeface="Wingdings" panose="05000000000000000000" pitchFamily="2" charset="2"/>
              </a:rPr>
              <a:t>internacional</a:t>
            </a:r>
            <a:r>
              <a:rPr lang="es-ES" sz="2000" b="1" dirty="0">
                <a:latin typeface="Arial Narrow" panose="020B0606020202030204" pitchFamily="34" charset="0"/>
                <a:sym typeface="Wingdings" panose="05000000000000000000" pitchFamily="2" charset="2"/>
              </a:rPr>
              <a:t> (</a:t>
            </a:r>
            <a:r>
              <a:rPr lang="es-ES" sz="2000" b="1" u="sng" dirty="0">
                <a:latin typeface="Arial Narrow" panose="020B0606020202030204" pitchFamily="34" charset="0"/>
                <a:sym typeface="Wingdings" panose="05000000000000000000" pitchFamily="2" charset="2"/>
              </a:rPr>
              <a:t>vinculantes</a:t>
            </a:r>
            <a:r>
              <a:rPr lang="es-ES" sz="2000" b="1" dirty="0">
                <a:latin typeface="Arial Narrow" panose="020B0606020202030204" pitchFamily="34" charset="0"/>
                <a:sym typeface="Wingdings" panose="05000000000000000000" pitchFamily="2" charset="2"/>
              </a:rPr>
              <a:t>, </a:t>
            </a:r>
            <a:r>
              <a:rPr lang="es-ES" sz="2000" b="1" u="sng" dirty="0">
                <a:latin typeface="Arial Narrow" panose="020B0606020202030204" pitchFamily="34" charset="0"/>
                <a:sym typeface="Wingdings" panose="05000000000000000000" pitchFamily="2" charset="2"/>
              </a:rPr>
              <a:t>obligatorias</a:t>
            </a:r>
            <a:r>
              <a:rPr lang="es-ES" sz="2000" b="1" dirty="0">
                <a:latin typeface="Arial Narrow" panose="020B0606020202030204" pitchFamily="34" charset="0"/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Arial Narrow" panose="020B0606020202030204" pitchFamily="34" charset="0"/>
                <a:sym typeface="Wingdings" panose="05000000000000000000" pitchFamily="2" charset="2"/>
              </a:rPr>
              <a:t>Consideración temprana de sustancias químicas estrechamente relacionadas en los avisos de clasificación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Arial Narrow" panose="020B0606020202030204" pitchFamily="34" charset="0"/>
                <a:sym typeface="Wingdings" panose="05000000000000000000" pitchFamily="2" charset="2"/>
              </a:rPr>
              <a:t>Aceleración del proceso de fiscalización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Arial Narrow" panose="020B0606020202030204" pitchFamily="34" charset="0"/>
                <a:sym typeface="Wingdings" panose="05000000000000000000" pitchFamily="2" charset="2"/>
              </a:rPr>
              <a:t>Modificación genérica de los Cuadros o inclusión de una nota de pie de página para determinadas sustancias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Arial Narrow" panose="020B0606020202030204" pitchFamily="34" charset="0"/>
                <a:sym typeface="Wingdings" panose="05000000000000000000" pitchFamily="2" charset="2"/>
              </a:rPr>
              <a:t>Introducción de una categoría o subcategoría de sustancias sometidas a fiscalización sin usos legítimos conocidos: incautar e interceptar, pero sin monitoreo del comercio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Arial Narrow" panose="020B0606020202030204" pitchFamily="34" charset="0"/>
                <a:sym typeface="Wingdings" panose="05000000000000000000" pitchFamily="2" charset="2"/>
              </a:rPr>
              <a:t>Revisión por la Comisión de Estupefacientes de la suficiencia y la corrección de los Cuadros I y II (art.12, párr.13)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FFA475-4373-4BC7-BB15-FA3445AFAC0F}"/>
              </a:ext>
            </a:extLst>
          </p:cNvPr>
          <p:cNvSpPr txBox="1"/>
          <p:nvPr/>
        </p:nvSpPr>
        <p:spPr>
          <a:xfrm>
            <a:off x="7583171" y="682581"/>
            <a:ext cx="1308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latin typeface="Arial Narrow" panose="020B0606020202030204" pitchFamily="34" charset="0"/>
              </a:rPr>
              <a:t>[p.4, # 9-10, 11]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B959405-92B1-4331-80E7-F1DAE05473D1}"/>
              </a:ext>
            </a:extLst>
          </p:cNvPr>
          <p:cNvSpPr txBox="1">
            <a:spLocks/>
          </p:cNvSpPr>
          <p:nvPr/>
        </p:nvSpPr>
        <p:spPr bwMode="auto">
          <a:xfrm>
            <a:off x="0" y="77073"/>
            <a:ext cx="9144000" cy="6055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ES" altLang="en-US" sz="3400" i="1" dirty="0">
                <a:solidFill>
                  <a:srgbClr val="660066"/>
                </a:solidFill>
                <a:latin typeface="Arial Narrow" panose="020B0606020202030204" pitchFamily="34" charset="0"/>
              </a:rPr>
              <a:t>Documento de sesión: opciones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D95325-E1F2-4371-A4DD-4D6673A17751}"/>
              </a:ext>
            </a:extLst>
          </p:cNvPr>
          <p:cNvSpPr/>
          <p:nvPr/>
        </p:nvSpPr>
        <p:spPr>
          <a:xfrm>
            <a:off x="280099" y="5758925"/>
            <a:ext cx="3116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  <a:hlinkClick r:id="rId4"/>
              </a:rPr>
              <a:t>https://www.unodc.org/documents/commissions/CND/CND_Sessions/CND_63/CRPs/ECN72020_CRP13_e_V2001490.pdf</a:t>
            </a:r>
            <a:endParaRPr lang="es-ES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681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2064FD-015B-49DC-8F50-98F8BDB68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99" y="1171435"/>
            <a:ext cx="3059244" cy="44679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165100" dir="2700000" algn="ctr" rotWithShape="0">
              <a:schemeClr val="tx1">
                <a:alpha val="40000"/>
              </a:scheme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FFA475-4373-4BC7-BB15-FA3445AFAC0F}"/>
              </a:ext>
            </a:extLst>
          </p:cNvPr>
          <p:cNvSpPr txBox="1"/>
          <p:nvPr/>
        </p:nvSpPr>
        <p:spPr>
          <a:xfrm>
            <a:off x="7583171" y="682581"/>
            <a:ext cx="1308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latin typeface="Arial Narrow" panose="020B0606020202030204" pitchFamily="34" charset="0"/>
              </a:rPr>
              <a:t>[p.5-6, # 12-18]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B959405-92B1-4331-80E7-F1DAE05473D1}"/>
              </a:ext>
            </a:extLst>
          </p:cNvPr>
          <p:cNvSpPr txBox="1">
            <a:spLocks/>
          </p:cNvSpPr>
          <p:nvPr/>
        </p:nvSpPr>
        <p:spPr bwMode="auto">
          <a:xfrm>
            <a:off x="0" y="77073"/>
            <a:ext cx="9144000" cy="6055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ES" altLang="en-US" sz="3400" i="1" dirty="0">
                <a:solidFill>
                  <a:srgbClr val="660066"/>
                </a:solidFill>
                <a:latin typeface="Arial Narrow" panose="020B0606020202030204" pitchFamily="34" charset="0"/>
              </a:rPr>
              <a:t>Documento de sesión: opciones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0FE257-3294-4AF8-A22D-BDE8628A0B27}"/>
              </a:ext>
            </a:extLst>
          </p:cNvPr>
          <p:cNvSpPr txBox="1"/>
          <p:nvPr/>
        </p:nvSpPr>
        <p:spPr>
          <a:xfrm>
            <a:off x="3444995" y="990358"/>
            <a:ext cx="5554141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s-ES" sz="2000" b="1" dirty="0">
                <a:latin typeface="Arial Narrow" panose="020B0606020202030204" pitchFamily="34" charset="0"/>
                <a:sym typeface="Wingdings" panose="05000000000000000000" pitchFamily="2" charset="2"/>
              </a:rPr>
              <a:t>Opciones en el plano </a:t>
            </a:r>
            <a:r>
              <a:rPr lang="es-ES" sz="2000" b="1" u="sng" dirty="0">
                <a:latin typeface="Arial Narrow" panose="020B0606020202030204" pitchFamily="34" charset="0"/>
                <a:sym typeface="Wingdings" panose="05000000000000000000" pitchFamily="2" charset="2"/>
              </a:rPr>
              <a:t>internacional</a:t>
            </a:r>
            <a:r>
              <a:rPr lang="es-ES" sz="2000" b="1" dirty="0">
                <a:latin typeface="Arial Narrow" panose="020B0606020202030204" pitchFamily="34" charset="0"/>
                <a:sym typeface="Wingdings" panose="05000000000000000000" pitchFamily="2" charset="2"/>
              </a:rPr>
              <a:t> (</a:t>
            </a:r>
            <a:r>
              <a:rPr lang="es-ES" sz="2000" b="1" u="sng" dirty="0">
                <a:latin typeface="Arial Narrow" panose="020B0606020202030204" pitchFamily="34" charset="0"/>
                <a:sym typeface="Wingdings" panose="05000000000000000000" pitchFamily="2" charset="2"/>
              </a:rPr>
              <a:t>no vinculantes, voluntarias</a:t>
            </a:r>
            <a:r>
              <a:rPr lang="es-ES" sz="2000" b="1" dirty="0">
                <a:latin typeface="Arial Narrow" panose="020B0606020202030204" pitchFamily="34" charset="0"/>
                <a:sym typeface="Wingdings" panose="05000000000000000000" pitchFamily="2" charset="2"/>
              </a:rPr>
              <a:t>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s-ES" dirty="0">
                <a:latin typeface="Arial Narrow" panose="020B0606020202030204" pitchFamily="34" charset="0"/>
                <a:sym typeface="Wingdings" panose="05000000000000000000" pitchFamily="2" charset="2"/>
              </a:rPr>
              <a:t>Intercambio de inteligencia e información accionable judicialmente (Proyecto </a:t>
            </a:r>
            <a:r>
              <a:rPr lang="es-ES" dirty="0" err="1">
                <a:latin typeface="Arial Narrow" panose="020B0606020202030204" pitchFamily="34" charset="0"/>
                <a:sym typeface="Wingdings" panose="05000000000000000000" pitchFamily="2" charset="2"/>
              </a:rPr>
              <a:t>Prism</a:t>
            </a:r>
            <a:r>
              <a:rPr lang="es-ES" dirty="0">
                <a:latin typeface="Arial Narrow" panose="020B0606020202030204" pitchFamily="34" charset="0"/>
                <a:sym typeface="Wingdings" panose="05000000000000000000" pitchFamily="2" charset="2"/>
              </a:rPr>
              <a:t> y </a:t>
            </a:r>
            <a:r>
              <a:rPr lang="es-ES" dirty="0" err="1">
                <a:latin typeface="Arial Narrow" panose="020B0606020202030204" pitchFamily="34" charset="0"/>
                <a:sym typeface="Wingdings" panose="05000000000000000000" pitchFamily="2" charset="2"/>
              </a:rPr>
              <a:t>Cohesion</a:t>
            </a:r>
            <a:r>
              <a:rPr lang="es-ES" dirty="0">
                <a:latin typeface="Arial Narrow" panose="020B0606020202030204" pitchFamily="34" charset="0"/>
                <a:sym typeface="Wingdings" panose="05000000000000000000" pitchFamily="2" charset="2"/>
              </a:rPr>
              <a:t>, </a:t>
            </a:r>
            <a:r>
              <a:rPr lang="es-ES" dirty="0" err="1">
                <a:latin typeface="Arial Narrow" panose="020B0606020202030204" pitchFamily="34" charset="0"/>
                <a:sym typeface="Wingdings" panose="05000000000000000000" pitchFamily="2" charset="2"/>
              </a:rPr>
              <a:t>PICS</a:t>
            </a:r>
            <a:r>
              <a:rPr lang="es-ES" dirty="0">
                <a:latin typeface="Arial Narrow" panose="020B0606020202030204" pitchFamily="34" charset="0"/>
                <a:sym typeface="Wingdings" panose="05000000000000000000" pitchFamily="2" charset="2"/>
              </a:rPr>
              <a:t>)</a:t>
            </a:r>
          </a:p>
          <a:p>
            <a:pPr marL="623888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latin typeface="Arial Narrow" panose="020B0606020202030204" pitchFamily="34" charset="0"/>
                <a:sym typeface="Wingdings" panose="05000000000000000000" pitchFamily="2" charset="2"/>
              </a:rPr>
              <a:t>Notificación a los homólogos en países de tránsito y de destino sobre la salida de envíos (paquete de información, cuadro 4)</a:t>
            </a:r>
          </a:p>
          <a:p>
            <a:pPr marL="623888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latin typeface="Arial Narrow" panose="020B0606020202030204" pitchFamily="34" charset="0"/>
                <a:sym typeface="Wingdings" panose="05000000000000000000" pitchFamily="2" charset="2"/>
              </a:rPr>
              <a:t>Mejora de la cooperación con plataformas de comercio electrónico para apoyar las investigaciones de anuncios sospechosos</a:t>
            </a:r>
          </a:p>
          <a:p>
            <a:pPr marL="623888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latin typeface="Arial Narrow" panose="020B0606020202030204" pitchFamily="34" charset="0"/>
                <a:sym typeface="Wingdings" panose="05000000000000000000" pitchFamily="2" charset="2"/>
              </a:rPr>
              <a:t>Sensibilización y capacitación de los profesionales en el ámbito de la justicia penal (especialmente los fiscales)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s-ES" dirty="0">
                <a:latin typeface="Arial Narrow" panose="020B0606020202030204" pitchFamily="34" charset="0"/>
                <a:sym typeface="Wingdings" panose="05000000000000000000" pitchFamily="2" charset="2"/>
              </a:rPr>
              <a:t>Cooperación voluntaria con la industria</a:t>
            </a:r>
          </a:p>
          <a:p>
            <a:pPr marL="623888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latin typeface="Arial Narrow" panose="020B0606020202030204" pitchFamily="34" charset="0"/>
                <a:sym typeface="Wingdings" panose="05000000000000000000" pitchFamily="2" charset="2"/>
              </a:rPr>
              <a:t>Listas de vigilancia (Paquete de información, Parte B, </a:t>
            </a:r>
            <a:r>
              <a:rPr lang="es-ES" sz="1600" dirty="0" err="1">
                <a:latin typeface="Arial Narrow" panose="020B0606020202030204" pitchFamily="34" charset="0"/>
                <a:sym typeface="Wingdings" panose="05000000000000000000" pitchFamily="2" charset="2"/>
              </a:rPr>
              <a:t>ISSL</a:t>
            </a:r>
            <a:r>
              <a:rPr lang="es-ES" sz="1600" dirty="0">
                <a:latin typeface="Arial Narrow" panose="020B0606020202030204" pitchFamily="34" charset="0"/>
                <a:sym typeface="Wingdings" panose="05000000000000000000" pitchFamily="2" charset="2"/>
              </a:rPr>
              <a:t>)</a:t>
            </a:r>
          </a:p>
          <a:p>
            <a:pPr marL="623888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latin typeface="Arial Narrow" panose="020B0606020202030204" pitchFamily="34" charset="0"/>
                <a:sym typeface="Wingdings" panose="05000000000000000000" pitchFamily="2" charset="2"/>
              </a:rPr>
              <a:t>Sustancias químicas estrechamente relacionadas</a:t>
            </a:r>
          </a:p>
          <a:p>
            <a:pPr marL="623888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latin typeface="Arial Narrow" panose="020B0606020202030204" pitchFamily="34" charset="0"/>
                <a:sym typeface="Wingdings" panose="05000000000000000000" pitchFamily="2" charset="2"/>
              </a:rPr>
              <a:t>Sustancias químicas sin usos legítimos conocidos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D431EE-ACEF-40D8-A74B-DDFE85E6D70B}"/>
              </a:ext>
            </a:extLst>
          </p:cNvPr>
          <p:cNvSpPr/>
          <p:nvPr/>
        </p:nvSpPr>
        <p:spPr>
          <a:xfrm>
            <a:off x="280099" y="5757685"/>
            <a:ext cx="3116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  <a:hlinkClick r:id="rId4"/>
              </a:rPr>
              <a:t>https://www.unodc.org/documents/commissions/CND/CND_Sessions/CND_63/CRPs/ECN72020_CRP13_e_V2001490.pdf</a:t>
            </a:r>
            <a:endParaRPr lang="es-ES" sz="900" dirty="0">
              <a:latin typeface="Arial Narrow" panose="020B0606020202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68A991-23FD-41C3-BA04-9DFBB29C3D5C}"/>
              </a:ext>
            </a:extLst>
          </p:cNvPr>
          <p:cNvSpPr/>
          <p:nvPr/>
        </p:nvSpPr>
        <p:spPr>
          <a:xfrm>
            <a:off x="3733800" y="1650297"/>
            <a:ext cx="4931229" cy="701022"/>
          </a:xfrm>
          <a:prstGeom prst="round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2019365-BFAF-4200-99D7-B5FC7C7E6751}"/>
              </a:ext>
            </a:extLst>
          </p:cNvPr>
          <p:cNvSpPr/>
          <p:nvPr/>
        </p:nvSpPr>
        <p:spPr>
          <a:xfrm>
            <a:off x="3733800" y="4317297"/>
            <a:ext cx="4931229" cy="701022"/>
          </a:xfrm>
          <a:prstGeom prst="round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604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2064FD-015B-49DC-8F50-98F8BDB68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99" y="1171435"/>
            <a:ext cx="3059244" cy="44679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165100" dir="2700000" algn="ctr" rotWithShape="0">
              <a:schemeClr val="tx1">
                <a:alpha val="40000"/>
              </a:scheme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FFA475-4373-4BC7-BB15-FA3445AFAC0F}"/>
              </a:ext>
            </a:extLst>
          </p:cNvPr>
          <p:cNvSpPr txBox="1"/>
          <p:nvPr/>
        </p:nvSpPr>
        <p:spPr>
          <a:xfrm>
            <a:off x="7583171" y="682581"/>
            <a:ext cx="1308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latin typeface="Arial Narrow" panose="020B0606020202030204" pitchFamily="34" charset="0"/>
              </a:rPr>
              <a:t>[p.7-8, # 23-27]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B959405-92B1-4331-80E7-F1DAE05473D1}"/>
              </a:ext>
            </a:extLst>
          </p:cNvPr>
          <p:cNvSpPr txBox="1">
            <a:spLocks/>
          </p:cNvSpPr>
          <p:nvPr/>
        </p:nvSpPr>
        <p:spPr bwMode="auto">
          <a:xfrm>
            <a:off x="0" y="77073"/>
            <a:ext cx="9144000" cy="6055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ES" altLang="en-US" sz="3400" i="1" dirty="0">
                <a:solidFill>
                  <a:srgbClr val="660066"/>
                </a:solidFill>
                <a:latin typeface="Arial Narrow" panose="020B0606020202030204" pitchFamily="34" charset="0"/>
              </a:rPr>
              <a:t>Documento de sesión: opciones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4A8DE0-12B7-43CC-9F87-D66EDB5C1BAB}"/>
              </a:ext>
            </a:extLst>
          </p:cNvPr>
          <p:cNvSpPr txBox="1"/>
          <p:nvPr/>
        </p:nvSpPr>
        <p:spPr>
          <a:xfrm>
            <a:off x="3697288" y="1000903"/>
            <a:ext cx="5194187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s-ES" b="1" dirty="0">
                <a:latin typeface="Arial Narrow" panose="020B0606020202030204" pitchFamily="34" charset="0"/>
                <a:sym typeface="Wingdings" panose="05000000000000000000" pitchFamily="2" charset="2"/>
              </a:rPr>
              <a:t>Opciones en el plano </a:t>
            </a:r>
            <a:r>
              <a:rPr lang="es-ES" b="1" u="sng" dirty="0">
                <a:latin typeface="Arial Narrow" panose="020B0606020202030204" pitchFamily="34" charset="0"/>
                <a:sym typeface="Wingdings" panose="05000000000000000000" pitchFamily="2" charset="2"/>
              </a:rPr>
              <a:t>nacional</a:t>
            </a:r>
            <a:r>
              <a:rPr lang="es-ES" b="1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dirty="0">
                <a:latin typeface="Arial Narrow" panose="020B0606020202030204" pitchFamily="34" charset="0"/>
                <a:sym typeface="Wingdings" panose="05000000000000000000" pitchFamily="2" charset="2"/>
              </a:rPr>
              <a:t>(esta no es una lista exhaustiva)</a:t>
            </a:r>
            <a:endParaRPr lang="es-ES" b="1" dirty="0"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latin typeface="Arial Narrow" panose="020B0606020202030204" pitchFamily="34" charset="0"/>
                <a:sym typeface="Wingdings" panose="05000000000000000000" pitchFamily="2" charset="2"/>
              </a:rPr>
              <a:t>Trato como “</a:t>
            </a:r>
            <a:r>
              <a:rPr lang="es-ES" sz="1600" b="1" dirty="0">
                <a:latin typeface="Arial Narrow" panose="020B0606020202030204" pitchFamily="34" charset="0"/>
                <a:sym typeface="Wingdings" panose="05000000000000000000" pitchFamily="2" charset="2"/>
              </a:rPr>
              <a:t>materiales</a:t>
            </a:r>
            <a:r>
              <a:rPr lang="es-ES" sz="1600" dirty="0">
                <a:latin typeface="Arial Narrow" panose="020B0606020202030204" pitchFamily="34" charset="0"/>
                <a:sym typeface="Wingdings" panose="05000000000000000000" pitchFamily="2" charset="2"/>
              </a:rPr>
              <a:t>“ (ref.: art.13 y 3)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latin typeface="Arial Narrow" panose="020B0606020202030204" pitchFamily="34" charset="0"/>
                <a:sym typeface="Wingdings" panose="05000000000000000000" pitchFamily="2" charset="2"/>
              </a:rPr>
              <a:t>Consideración como </a:t>
            </a:r>
            <a:r>
              <a:rPr lang="es-ES" sz="1600" b="1" dirty="0">
                <a:latin typeface="Arial Narrow" panose="020B0606020202030204" pitchFamily="34" charset="0"/>
                <a:sym typeface="Wingdings" panose="05000000000000000000" pitchFamily="2" charset="2"/>
              </a:rPr>
              <a:t>acto preparatorio de asistencia</a:t>
            </a:r>
            <a:r>
              <a:rPr lang="es-ES" sz="1600" dirty="0">
                <a:latin typeface="Arial Narrow" panose="020B0606020202030204" pitchFamily="34" charset="0"/>
                <a:sym typeface="Wingdings" panose="05000000000000000000" pitchFamily="2" charset="2"/>
              </a:rPr>
              <a:t> en la comisión de un delito relacionado con drogas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latin typeface="Arial Narrow" panose="020B0606020202030204" pitchFamily="34" charset="0"/>
                <a:sym typeface="Wingdings" panose="05000000000000000000" pitchFamily="2" charset="2"/>
              </a:rPr>
              <a:t>Incautación meramente como </a:t>
            </a:r>
            <a:r>
              <a:rPr lang="es-ES" sz="1600" b="1" dirty="0">
                <a:latin typeface="Arial Narrow" panose="020B0606020202030204" pitchFamily="34" charset="0"/>
                <a:sym typeface="Wingdings" panose="05000000000000000000" pitchFamily="2" charset="2"/>
              </a:rPr>
              <a:t>prueba </a:t>
            </a:r>
            <a:r>
              <a:rPr lang="es-ES" sz="1600" dirty="0">
                <a:latin typeface="Arial Narrow" panose="020B0606020202030204" pitchFamily="34" charset="0"/>
                <a:sym typeface="Wingdings" panose="05000000000000000000" pitchFamily="2" charset="2"/>
              </a:rPr>
              <a:t>en delitos relacionados con drogas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latin typeface="Arial Narrow" panose="020B0606020202030204" pitchFamily="34" charset="0"/>
                <a:sym typeface="Wingdings" panose="05000000000000000000" pitchFamily="2" charset="2"/>
              </a:rPr>
              <a:t>Aplicación de </a:t>
            </a:r>
            <a:r>
              <a:rPr lang="es-ES" sz="1600" b="1" dirty="0">
                <a:latin typeface="Arial Narrow" panose="020B0606020202030204" pitchFamily="34" charset="0"/>
                <a:sym typeface="Wingdings" panose="05000000000000000000" pitchFamily="2" charset="2"/>
              </a:rPr>
              <a:t>sanciones</a:t>
            </a:r>
            <a:r>
              <a:rPr lang="es-ES" sz="1600" dirty="0">
                <a:latin typeface="Arial Narrow" panose="020B0606020202030204" pitchFamily="34" charset="0"/>
                <a:sym typeface="Wingdings" panose="05000000000000000000" pitchFamily="2" charset="2"/>
              </a:rPr>
              <a:t> e incautación por infracción de </a:t>
            </a:r>
            <a:r>
              <a:rPr lang="es-ES" sz="1600" b="1" dirty="0">
                <a:latin typeface="Arial Narrow" panose="020B0606020202030204" pitchFamily="34" charset="0"/>
                <a:sym typeface="Wingdings" panose="05000000000000000000" pitchFamily="2" charset="2"/>
              </a:rPr>
              <a:t>leyes aduaneras</a:t>
            </a:r>
            <a:r>
              <a:rPr lang="es-ES" sz="1600" dirty="0">
                <a:latin typeface="Arial Narrow" panose="020B0606020202030204" pitchFamily="34" charset="0"/>
                <a:sym typeface="Wingdings" panose="05000000000000000000" pitchFamily="2" charset="2"/>
              </a:rPr>
              <a:t> (identificación y declaración falsas de mercaderías)</a:t>
            </a:r>
          </a:p>
          <a:p>
            <a:pPr>
              <a:spcBef>
                <a:spcPts val="1200"/>
              </a:spcBef>
              <a:defRPr/>
            </a:pPr>
            <a:r>
              <a:rPr lang="es-ES" sz="1600" i="1" dirty="0">
                <a:latin typeface="Arial Narrow" panose="020B0606020202030204" pitchFamily="34" charset="0"/>
                <a:sym typeface="Wingdings" panose="05000000000000000000" pitchFamily="2" charset="2"/>
              </a:rPr>
              <a:t>Pero es necesario probar que hubo cierto grado de intención en lo que se refiere al uso de la sustancia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latin typeface="Arial Narrow" panose="020B0606020202030204" pitchFamily="34" charset="0"/>
                <a:sym typeface="Wingdings" panose="05000000000000000000" pitchFamily="2" charset="2"/>
              </a:rPr>
              <a:t>Listas nacionales con </a:t>
            </a:r>
            <a:r>
              <a:rPr lang="es-ES" sz="1600" b="1" dirty="0">
                <a:latin typeface="Arial Narrow" panose="020B0606020202030204" pitchFamily="34" charset="0"/>
                <a:sym typeface="Wingdings" panose="05000000000000000000" pitchFamily="2" charset="2"/>
              </a:rPr>
              <a:t>fiscalización de alcance ampliado</a:t>
            </a:r>
            <a:r>
              <a:rPr lang="es-ES" sz="1600" dirty="0">
                <a:latin typeface="Arial Narrow" panose="020B0606020202030204" pitchFamily="34" charset="0"/>
                <a:sym typeface="Wingdings" panose="05000000000000000000" pitchFamily="2" charset="2"/>
              </a:rPr>
              <a:t> (algunos derivados, clases definidas, variantes)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latin typeface="Arial Narrow" panose="020B0606020202030204" pitchFamily="34" charset="0"/>
                <a:sym typeface="Wingdings" panose="05000000000000000000" pitchFamily="2" charset="2"/>
              </a:rPr>
              <a:t>Prohibición de importar, exportar, transportar y poseer sustancias químicas sin uso conocido </a:t>
            </a:r>
            <a:r>
              <a:rPr lang="es-ES" sz="1600" b="1" dirty="0">
                <a:latin typeface="Arial Narrow" panose="020B0606020202030204" pitchFamily="34" charset="0"/>
                <a:sym typeface="Wingdings" panose="05000000000000000000" pitchFamily="2" charset="2"/>
              </a:rPr>
              <a:t>sin un permiso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4AAE96-44FC-46DB-8773-1D001E73670B}"/>
              </a:ext>
            </a:extLst>
          </p:cNvPr>
          <p:cNvSpPr/>
          <p:nvPr/>
        </p:nvSpPr>
        <p:spPr>
          <a:xfrm>
            <a:off x="280099" y="5757297"/>
            <a:ext cx="3116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  <a:hlinkClick r:id="rId4"/>
              </a:rPr>
              <a:t>https://www.unodc.org/documents/commissions/CND/CND_Sessions/CND_63/CRPs/ECN72020_CRP13_e_V2001490.pdf</a:t>
            </a:r>
            <a:endParaRPr lang="es-ES" sz="900" dirty="0">
              <a:latin typeface="Arial Narrow" panose="020B0606020202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6E79BC4-4F91-4186-A704-DB60BA98A42F}"/>
              </a:ext>
            </a:extLst>
          </p:cNvPr>
          <p:cNvSpPr/>
          <p:nvPr/>
        </p:nvSpPr>
        <p:spPr>
          <a:xfrm>
            <a:off x="3697288" y="4573801"/>
            <a:ext cx="4931229" cy="701022"/>
          </a:xfrm>
          <a:prstGeom prst="round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773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D5AE518-84E3-4671-8148-0D821D6E69F2}"/>
              </a:ext>
            </a:extLst>
          </p:cNvPr>
          <p:cNvSpPr txBox="1">
            <a:spLocks/>
          </p:cNvSpPr>
          <p:nvPr/>
        </p:nvSpPr>
        <p:spPr bwMode="auto">
          <a:xfrm>
            <a:off x="0" y="77073"/>
            <a:ext cx="9144000" cy="6055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ES" altLang="en-US" sz="3400" i="1" dirty="0">
                <a:solidFill>
                  <a:srgbClr val="660066"/>
                </a:solidFill>
                <a:latin typeface="Arial Narrow" panose="020B0606020202030204" pitchFamily="34" charset="0"/>
              </a:rPr>
              <a:t>Opciones para la acción mundial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98BA23-FC32-4357-92BC-C08CA820B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051" y="1203089"/>
            <a:ext cx="3222665" cy="446796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165100" dir="27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6BB2D0-026A-4A02-9732-3BEAF8DFD69E}"/>
              </a:ext>
            </a:extLst>
          </p:cNvPr>
          <p:cNvSpPr txBox="1"/>
          <p:nvPr/>
        </p:nvSpPr>
        <p:spPr>
          <a:xfrm>
            <a:off x="-28912" y="685571"/>
            <a:ext cx="3677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660066"/>
                </a:solidFill>
                <a:latin typeface="Arial Narrow" panose="020B0606020202030204" pitchFamily="34" charset="0"/>
              </a:rPr>
              <a:t>Documento de sesión, Comisión de Estupefacientes 2020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D2E5FC-61A2-43FF-B4F0-F4FBB9FF77B7}"/>
              </a:ext>
            </a:extLst>
          </p:cNvPr>
          <p:cNvSpPr txBox="1"/>
          <p:nvPr/>
        </p:nvSpPr>
        <p:spPr>
          <a:xfrm>
            <a:off x="4902616" y="685571"/>
            <a:ext cx="3903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660066"/>
                </a:solidFill>
                <a:latin typeface="Arial Narrow" panose="020B0606020202030204" pitchFamily="34" charset="0"/>
              </a:rPr>
              <a:t>Borrador de la </a:t>
            </a:r>
            <a:r>
              <a:rPr lang="es-ES" sz="1400" dirty="0" err="1">
                <a:solidFill>
                  <a:srgbClr val="660066"/>
                </a:solidFill>
                <a:latin typeface="Arial Narrow" panose="020B0606020202030204" pitchFamily="34" charset="0"/>
              </a:rPr>
              <a:t>JIFE</a:t>
            </a:r>
            <a:r>
              <a:rPr lang="es-ES" sz="1400" dirty="0">
                <a:solidFill>
                  <a:srgbClr val="660066"/>
                </a:solidFill>
                <a:latin typeface="Arial Narrow" panose="020B0606020202030204" pitchFamily="34" charset="0"/>
              </a:rPr>
              <a:t>: Opciones para la acción mundial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E371A96-FE62-42D2-B054-6A50806AEDE4}"/>
              </a:ext>
            </a:extLst>
          </p:cNvPr>
          <p:cNvSpPr/>
          <p:nvPr/>
        </p:nvSpPr>
        <p:spPr>
          <a:xfrm>
            <a:off x="3942963" y="2862943"/>
            <a:ext cx="905044" cy="947057"/>
          </a:xfrm>
          <a:prstGeom prst="rightArrow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88EDB48-7D5F-4CED-92F7-31AA81BD1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099" y="1171435"/>
            <a:ext cx="3059244" cy="44679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165100" dir="2700000" algn="ctr" rotWithShape="0">
              <a:schemeClr val="tx1">
                <a:alpha val="40000"/>
              </a:scheme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8158796-0DD1-4C10-80E9-25F02CAA3908}"/>
              </a:ext>
            </a:extLst>
          </p:cNvPr>
          <p:cNvSpPr/>
          <p:nvPr/>
        </p:nvSpPr>
        <p:spPr>
          <a:xfrm>
            <a:off x="280099" y="5757297"/>
            <a:ext cx="3116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  <a:hlinkClick r:id="rId5"/>
              </a:rPr>
              <a:t>https://www.unodc.org/documents/commissions/CND/CND_Sessions/CND_63/CRPs/ECN72020_CRP13_e_V2001490.pdf</a:t>
            </a:r>
            <a:endParaRPr lang="es-ES" sz="900" dirty="0">
              <a:latin typeface="Arial Narrow" panose="020B0606020202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C2E9F51-B3F6-4AFD-8433-046949623F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7559" y="5831501"/>
            <a:ext cx="2433646" cy="25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0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34772"/>
            <a:ext cx="9144000" cy="522020"/>
          </a:xfrm>
        </p:spPr>
        <p:txBody>
          <a:bodyPr>
            <a:noAutofit/>
          </a:bodyPr>
          <a:lstStyle/>
          <a:p>
            <a:r>
              <a:rPr lang="es-ES" sz="29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 </a:t>
            </a:r>
            <a:r>
              <a:rPr lang="es-ES" sz="2900" b="1" dirty="0" err="1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JIFE</a:t>
            </a:r>
            <a:r>
              <a:rPr lang="es-ES" sz="29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Precursor control: </a:t>
            </a:r>
            <a:r>
              <a:rPr lang="es-ES" sz="2900" b="1" dirty="0" err="1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Resources</a:t>
            </a:r>
            <a:endParaRPr lang="es-ES" sz="29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3F97442C-A2BD-4DAB-88E6-E1041727EE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662830"/>
              </p:ext>
            </p:extLst>
          </p:nvPr>
        </p:nvGraphicFramePr>
        <p:xfrm>
          <a:off x="120236" y="745569"/>
          <a:ext cx="8903528" cy="554974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596752">
                  <a:extLst>
                    <a:ext uri="{9D8B030D-6E8A-4147-A177-3AD203B41FA5}">
                      <a16:colId xmlns:a16="http://schemas.microsoft.com/office/drawing/2014/main" val="3228292080"/>
                    </a:ext>
                  </a:extLst>
                </a:gridCol>
                <a:gridCol w="3306776">
                  <a:extLst>
                    <a:ext uri="{9D8B030D-6E8A-4147-A177-3AD203B41FA5}">
                      <a16:colId xmlns:a16="http://schemas.microsoft.com/office/drawing/2014/main" val="11620394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600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Tema</a:t>
                      </a:r>
                    </a:p>
                  </a:txBody>
                  <a:tcPr>
                    <a:solidFill>
                      <a:srgbClr val="D09C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noProof="0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URL</a:t>
                      </a:r>
                      <a:endParaRPr lang="es-ES" sz="1600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D09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142490"/>
                  </a:ext>
                </a:extLst>
              </a:tr>
              <a:tr h="327501">
                <a:tc>
                  <a:txBody>
                    <a:bodyPr/>
                    <a:lstStyle/>
                    <a:p>
                      <a:r>
                        <a:rPr lang="es-ES" sz="1200" b="0" noProof="0" dirty="0">
                          <a:latin typeface="Arial Narrow" panose="020B0606020202030204" pitchFamily="34" charset="0"/>
                        </a:rPr>
                        <a:t>Sitio web de la </a:t>
                      </a:r>
                      <a:r>
                        <a:rPr lang="es-ES" sz="1200" b="0" noProof="0" dirty="0" err="1">
                          <a:latin typeface="Arial Narrow" panose="020B0606020202030204" pitchFamily="34" charset="0"/>
                        </a:rPr>
                        <a:t>JIFE</a:t>
                      </a:r>
                      <a:r>
                        <a:rPr lang="es-ES" sz="1200" b="0" noProof="0" dirty="0">
                          <a:latin typeface="Arial Narrow" panose="020B0606020202030204" pitchFamily="34" charset="0"/>
                        </a:rPr>
                        <a:t> sobre precursores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0" noProof="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hlinkClick r:id="rId3"/>
                        </a:rPr>
                        <a:t>https://www.incb.org/incb/en/precursors/index.html</a:t>
                      </a:r>
                      <a:r>
                        <a:rPr lang="es-ES" sz="1200" kern="0" noProof="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endParaRPr lang="es-ES" sz="1200" noProof="0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851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noProof="0" dirty="0">
                          <a:latin typeface="Arial Narrow" panose="020B0606020202030204" pitchFamily="34" charset="0"/>
                        </a:rPr>
                        <a:t>Sitio web de la </a:t>
                      </a:r>
                      <a:r>
                        <a:rPr lang="es-ES" sz="1200" noProof="0" dirty="0" err="1">
                          <a:latin typeface="Arial Narrow" panose="020B0606020202030204" pitchFamily="34" charset="0"/>
                        </a:rPr>
                        <a:t>JIFE</a:t>
                      </a:r>
                      <a:r>
                        <a:rPr lang="es-ES" sz="1200" noProof="0" dirty="0">
                          <a:latin typeface="Arial Narrow" panose="020B0606020202030204" pitchFamily="34" charset="0"/>
                        </a:rPr>
                        <a:t> sobre equipo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noProof="0" dirty="0">
                          <a:latin typeface="Arial Narrow" panose="020B0606020202030204" pitchFamily="34" charset="0"/>
                          <a:hlinkClick r:id="rId4"/>
                        </a:rPr>
                        <a:t>https://www.incb.org/incb/en/precursors/materials-and-equipment.html</a:t>
                      </a:r>
                      <a:r>
                        <a:rPr lang="es-ES" sz="1200" noProof="0" dirty="0"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065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noProof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Informes anuales y capítulos temáticos de la </a:t>
                      </a:r>
                      <a:r>
                        <a:rPr lang="es-ES" sz="1200" noProof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JIFE</a:t>
                      </a:r>
                      <a:r>
                        <a:rPr lang="es-ES" sz="1200" noProof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sobre precursores:</a:t>
                      </a:r>
                    </a:p>
                    <a:p>
                      <a:endParaRPr lang="es-ES" sz="1200" noProof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361950" indent="-361950"/>
                      <a:r>
                        <a:rPr lang="es-ES" sz="1200" noProof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2020: Efectos de la pandemia de enfermedad por coronavirus (COVID-19) en las actividades lícitas</a:t>
                      </a:r>
                      <a:r>
                        <a:rPr lang="es-ES" sz="1200" baseline="0" noProof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e ilícitas relacionadas con los </a:t>
                      </a:r>
                      <a:r>
                        <a:rPr lang="es-ES" sz="1200" noProof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precursores</a:t>
                      </a:r>
                    </a:p>
                    <a:p>
                      <a:pPr marL="361950" indent="-361950"/>
                      <a:r>
                        <a:rPr lang="es-ES" sz="1200" noProof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2019: 	El artículo 13 de la Convención de 1988 como instrumento complementario en la lucha contra </a:t>
                      </a:r>
                      <a:r>
                        <a:rPr lang="es-ES" sz="1200" baseline="0" noProof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la fabricación ilícita de drogas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361950" marR="0" lvl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noProof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2018: Opciones para hacer frente a la proliferación de precursores “de diseño” no fiscalizados a nivel internacional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noProof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2017: Comercio de precursores facilitado por Internet</a:t>
                      </a:r>
                    </a:p>
                    <a:p>
                      <a:pPr marL="341313" marR="0" lvl="0" indent="-341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noProof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2016: </a:t>
                      </a:r>
                      <a:r>
                        <a:rPr lang="es-ES" sz="1200" kern="1200" noProof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Prevención de la desviación de sustancias químicas más allá de los controles reglamentarios: el papel de los organismos encargados de asegurar la aplicación de la ley</a:t>
                      </a:r>
                    </a:p>
                    <a:p>
                      <a:pPr marL="341313" marR="0" lvl="0" indent="-341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noProof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2015: Colaboración entre el sector público y el sector privado: sus ventajas y posibilidades para prevenir la desviación de sustancias químicas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noProof="0" dirty="0">
                          <a:latin typeface="Arial Narrow" panose="020B0606020202030204" pitchFamily="34" charset="0"/>
                          <a:hlinkClick r:id="rId5"/>
                        </a:rPr>
                        <a:t>https://www.incb.org/incb/en/precursors/technical_reports/precursors-technical-reports.html</a:t>
                      </a:r>
                      <a:r>
                        <a:rPr lang="es-ES" sz="1200" noProof="0" dirty="0"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r>
                        <a:rPr lang="es-ES" sz="1200" noProof="0" dirty="0">
                          <a:latin typeface="Arial Narrow" panose="020B0606020202030204" pitchFamily="34" charset="0"/>
                          <a:hlinkClick r:id="rId6"/>
                        </a:rPr>
                        <a:t>Capítulo temático-2020</a:t>
                      </a:r>
                      <a:endParaRPr lang="es-ES" sz="1200" noProof="0" dirty="0">
                        <a:latin typeface="Arial Narrow" panose="020B0606020202030204" pitchFamily="34" charset="0"/>
                        <a:hlinkClick r:id="" action="ppaction://noaction"/>
                      </a:endParaRPr>
                    </a:p>
                    <a:p>
                      <a:endParaRPr lang="es-ES" sz="1200" noProof="0" dirty="0">
                        <a:latin typeface="Arial Narrow" panose="020B0606020202030204" pitchFamily="34" charset="0"/>
                        <a:hlinkClick r:id="" action="ppaction://noaction"/>
                      </a:endParaRPr>
                    </a:p>
                    <a:p>
                      <a:r>
                        <a:rPr lang="es-ES" sz="1200" noProof="0" dirty="0">
                          <a:latin typeface="Arial Narrow" panose="020B0606020202030204" pitchFamily="34" charset="0"/>
                          <a:hlinkClick r:id="rId7"/>
                        </a:rPr>
                        <a:t>Capítulo temático-2019</a:t>
                      </a:r>
                      <a:endParaRPr lang="es-ES" sz="1200" noProof="0" dirty="0">
                        <a:latin typeface="Arial Narrow" panose="020B0606020202030204" pitchFamily="34" charset="0"/>
                      </a:endParaRPr>
                    </a:p>
                    <a:p>
                      <a:endParaRPr lang="es-ES" sz="1200" noProof="0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es-ES" sz="1200" noProof="0" dirty="0">
                          <a:latin typeface="Arial Narrow" panose="020B0606020202030204" pitchFamily="34" charset="0"/>
                          <a:hlinkClick r:id="rId8"/>
                        </a:rPr>
                        <a:t>Capítulo temático-2018</a:t>
                      </a:r>
                      <a:endParaRPr lang="es-ES" sz="1200" noProof="0" dirty="0">
                        <a:latin typeface="Arial Narrow" panose="020B0606020202030204" pitchFamily="34" charset="0"/>
                      </a:endParaRPr>
                    </a:p>
                    <a:p>
                      <a:endParaRPr lang="es-ES" sz="1200" noProof="0" dirty="0">
                        <a:latin typeface="Arial Narrow" panose="020B0606020202030204" pitchFamily="34" charset="0"/>
                        <a:hlinkClick r:id="rId9"/>
                      </a:endParaRPr>
                    </a:p>
                    <a:p>
                      <a:r>
                        <a:rPr lang="es-ES" sz="1200" noProof="0" dirty="0">
                          <a:latin typeface="Arial Narrow" panose="020B0606020202030204" pitchFamily="34" charset="0"/>
                          <a:hlinkClick r:id="rId10"/>
                        </a:rPr>
                        <a:t>Capítulo temático-2017</a:t>
                      </a:r>
                      <a:endParaRPr lang="es-ES" sz="1200" noProof="0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es-ES" sz="1200" noProof="0" dirty="0">
                          <a:latin typeface="Arial Narrow" panose="020B0606020202030204" pitchFamily="34" charset="0"/>
                          <a:hlinkClick r:id="rId11"/>
                        </a:rPr>
                        <a:t>Capítulo temático-2016</a:t>
                      </a:r>
                      <a:endParaRPr lang="es-ES" sz="1200" noProof="0" dirty="0">
                        <a:latin typeface="Arial Narrow" panose="020B0606020202030204" pitchFamily="34" charset="0"/>
                      </a:endParaRPr>
                    </a:p>
                    <a:p>
                      <a:endParaRPr lang="es-ES" sz="1200" noProof="0" dirty="0">
                        <a:latin typeface="Arial Narrow" panose="020B0606020202030204" pitchFamily="34" charset="0"/>
                        <a:hlinkClick r:id="rId12"/>
                      </a:endParaRPr>
                    </a:p>
                    <a:p>
                      <a:endParaRPr lang="es-ES" sz="1200" noProof="0" dirty="0">
                        <a:latin typeface="Arial Narrow" panose="020B0606020202030204" pitchFamily="34" charset="0"/>
                        <a:hlinkClick r:id="rId13"/>
                      </a:endParaRPr>
                    </a:p>
                    <a:p>
                      <a:r>
                        <a:rPr lang="es-ES" sz="1200" noProof="0" dirty="0">
                          <a:latin typeface="Arial Narrow" panose="020B0606020202030204" pitchFamily="34" charset="0"/>
                          <a:hlinkClick r:id="rId13"/>
                        </a:rPr>
                        <a:t>Capítulo temático-2015</a:t>
                      </a:r>
                      <a:endParaRPr lang="es-ES" sz="12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085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b="0" noProof="0" dirty="0">
                          <a:latin typeface="Arial Narrow" panose="020B0606020202030204" pitchFamily="34" charset="0"/>
                        </a:rPr>
                        <a:t>Documento de sesión presentado por la </a:t>
                      </a:r>
                      <a:r>
                        <a:rPr lang="es-ES" sz="1200" b="0" noProof="0" dirty="0" err="1">
                          <a:latin typeface="Arial Narrow" panose="020B0606020202030204" pitchFamily="34" charset="0"/>
                        </a:rPr>
                        <a:t>JIFE</a:t>
                      </a:r>
                      <a:r>
                        <a:rPr lang="es-ES" sz="1200" b="0" noProof="0" dirty="0">
                          <a:latin typeface="Arial Narrow" panose="020B0606020202030204" pitchFamily="34" charset="0"/>
                        </a:rPr>
                        <a:t> en el 63.</a:t>
                      </a:r>
                      <a:r>
                        <a:rPr lang="es-ES" sz="1200" b="0" baseline="30000" noProof="0" dirty="0">
                          <a:latin typeface="Arial Narrow" panose="020B0606020202030204" pitchFamily="34" charset="0"/>
                        </a:rPr>
                        <a:t>o</a:t>
                      </a:r>
                      <a:r>
                        <a:rPr lang="es-ES" sz="1200" b="0" noProof="0" dirty="0">
                          <a:latin typeface="Arial Narrow" panose="020B0606020202030204" pitchFamily="34" charset="0"/>
                        </a:rPr>
                        <a:t> período de sesiones de la Comisión de Estupefacientes (marzo de 2020) titulado: </a:t>
                      </a:r>
                      <a:r>
                        <a:rPr lang="es-ES" sz="1200" b="0" noProof="0" dirty="0" err="1">
                          <a:latin typeface="Arial Narrow" panose="020B0606020202030204" pitchFamily="34" charset="0"/>
                        </a:rPr>
                        <a:t>Options</a:t>
                      </a:r>
                      <a:r>
                        <a:rPr lang="es-ES" sz="1200" b="0" noProof="0" dirty="0">
                          <a:latin typeface="Arial Narrow" panose="020B0606020202030204" pitchFamily="34" charset="0"/>
                        </a:rPr>
                        <a:t> to </a:t>
                      </a:r>
                      <a:r>
                        <a:rPr lang="es-ES" sz="1200" b="0" noProof="0" dirty="0" err="1">
                          <a:latin typeface="Arial Narrow" panose="020B0606020202030204" pitchFamily="34" charset="0"/>
                        </a:rPr>
                        <a:t>address</a:t>
                      </a:r>
                      <a:r>
                        <a:rPr lang="es-ES" sz="1200" b="0" noProof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S" sz="1200" b="0" noProof="0" dirty="0" err="1">
                          <a:latin typeface="Arial Narrow" panose="020B0606020202030204" pitchFamily="34" charset="0"/>
                        </a:rPr>
                        <a:t>the</a:t>
                      </a:r>
                      <a:r>
                        <a:rPr lang="es-ES" sz="1200" b="0" noProof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S" sz="1200" b="0" noProof="0" dirty="0" err="1">
                          <a:latin typeface="Arial Narrow" panose="020B0606020202030204" pitchFamily="34" charset="0"/>
                        </a:rPr>
                        <a:t>proliferation</a:t>
                      </a:r>
                      <a:r>
                        <a:rPr lang="es-ES" sz="1200" b="0" noProof="0" dirty="0">
                          <a:latin typeface="Arial Narrow" panose="020B0606020202030204" pitchFamily="34" charset="0"/>
                        </a:rPr>
                        <a:t> of non-</a:t>
                      </a:r>
                      <a:r>
                        <a:rPr lang="es-ES" sz="1200" b="0" noProof="0" dirty="0" err="1">
                          <a:latin typeface="Arial Narrow" panose="020B0606020202030204" pitchFamily="34" charset="0"/>
                        </a:rPr>
                        <a:t>scheduled</a:t>
                      </a:r>
                      <a:r>
                        <a:rPr lang="es-ES" sz="1200" b="0" noProof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S" sz="1200" b="0" noProof="0" dirty="0" err="1">
                          <a:latin typeface="Arial Narrow" panose="020B0606020202030204" pitchFamily="34" charset="0"/>
                        </a:rPr>
                        <a:t>substances</a:t>
                      </a:r>
                      <a:r>
                        <a:rPr lang="es-ES" sz="1200" b="0" noProof="0" dirty="0"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s-ES" sz="1200" b="0" noProof="0" dirty="0" err="1">
                          <a:latin typeface="Arial Narrow" panose="020B0606020202030204" pitchFamily="34" charset="0"/>
                        </a:rPr>
                        <a:t>including</a:t>
                      </a:r>
                      <a:r>
                        <a:rPr lang="es-ES" sz="1200" b="0" noProof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S" sz="1200" b="0" noProof="0" dirty="0" err="1">
                          <a:latin typeface="Arial Narrow" panose="020B0606020202030204" pitchFamily="34" charset="0"/>
                        </a:rPr>
                        <a:t>design</a:t>
                      </a:r>
                      <a:r>
                        <a:rPr lang="es-ES" sz="1200" b="0" noProof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S" sz="1200" b="0" noProof="0" dirty="0" err="1">
                          <a:latin typeface="Arial Narrow" panose="020B0606020202030204" pitchFamily="34" charset="0"/>
                        </a:rPr>
                        <a:t>precursors</a:t>
                      </a:r>
                      <a:r>
                        <a:rPr lang="es-ES" sz="1200" b="0" noProof="0" dirty="0">
                          <a:latin typeface="Arial Narrow" panose="020B0606020202030204" pitchFamily="34" charset="0"/>
                        </a:rPr>
                        <a:t> – </a:t>
                      </a:r>
                      <a:r>
                        <a:rPr lang="es-ES" sz="1200" b="0" noProof="0" dirty="0" err="1">
                          <a:latin typeface="Arial Narrow" panose="020B0606020202030204" pitchFamily="34" charset="0"/>
                        </a:rPr>
                        <a:t>contribution</a:t>
                      </a:r>
                      <a:r>
                        <a:rPr lang="es-ES" sz="1200" b="0" noProof="0" dirty="0">
                          <a:latin typeface="Arial Narrow" panose="020B0606020202030204" pitchFamily="34" charset="0"/>
                        </a:rPr>
                        <a:t> to a </a:t>
                      </a:r>
                      <a:r>
                        <a:rPr lang="es-ES" sz="1200" b="0" noProof="0" dirty="0" err="1">
                          <a:latin typeface="Arial Narrow" panose="020B0606020202030204" pitchFamily="34" charset="0"/>
                        </a:rPr>
                        <a:t>wider</a:t>
                      </a:r>
                      <a:r>
                        <a:rPr lang="es-ES" sz="1200" b="0" noProof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S" sz="1200" b="0" noProof="0" dirty="0" err="1">
                          <a:latin typeface="Arial Narrow" panose="020B0606020202030204" pitchFamily="34" charset="0"/>
                        </a:rPr>
                        <a:t>policy</a:t>
                      </a:r>
                      <a:r>
                        <a:rPr lang="es-ES" sz="1200" b="0" noProof="0" dirty="0">
                          <a:latin typeface="Arial Narrow" panose="020B0606020202030204" pitchFamily="34" charset="0"/>
                        </a:rPr>
                        <a:t> dialogue</a:t>
                      </a:r>
                      <a:endParaRPr lang="es-ES" sz="1200" b="0" i="1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noProof="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hlinkClick r:id="rId14"/>
                        </a:rPr>
                        <a:t>https://www.unodc.org/documents/commissions/CND/CND_Sessions/CND_63/CRPs/ECN72020_CRP13_e_V2001490.pdf</a:t>
                      </a:r>
                      <a:r>
                        <a:rPr lang="es-ES" sz="1200" noProof="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59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b="0" noProof="0" dirty="0">
                          <a:latin typeface="Arial Narrow" panose="020B0606020202030204" pitchFamily="34" charset="0"/>
                        </a:rPr>
                        <a:t>Asociaciones público-privadas</a:t>
                      </a:r>
                      <a:r>
                        <a:rPr lang="es-ES" sz="1200" b="0" baseline="0" noProof="0" dirty="0">
                          <a:latin typeface="Arial Narrow" panose="020B0606020202030204" pitchFamily="34" charset="0"/>
                        </a:rPr>
                        <a:t> para la fiscalización de p</a:t>
                      </a:r>
                      <a:r>
                        <a:rPr lang="es-ES" sz="1200" b="0" noProof="0" dirty="0">
                          <a:latin typeface="Arial Narrow" panose="020B0606020202030204" pitchFamily="34" charset="0"/>
                        </a:rPr>
                        <a:t>recursores</a:t>
                      </a:r>
                      <a:endParaRPr lang="es-ES" sz="1200" b="0" i="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noProof="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hlinkClick r:id="rId15"/>
                        </a:rPr>
                        <a:t>https://www.incb.org/incb/en/precursors/global_project/partnerships/main.html</a:t>
                      </a:r>
                      <a:r>
                        <a:rPr lang="es-ES" sz="1200" noProof="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539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kern="1200" noProof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Compilación</a:t>
                      </a:r>
                      <a:r>
                        <a:rPr lang="es-ES" sz="1200" b="0" kern="1200" baseline="0" noProof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 de recomendaciones de </a:t>
                      </a:r>
                      <a:r>
                        <a:rPr lang="es-ES" sz="1200" b="0" kern="1200" noProof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la </a:t>
                      </a:r>
                      <a:r>
                        <a:rPr lang="es-ES" sz="1200" b="0" kern="1200" noProof="0" dirty="0" err="1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JIFE</a:t>
                      </a:r>
                      <a:r>
                        <a:rPr lang="es-ES" sz="1200" b="0" kern="1200" noProof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 sobre precursores pertinentes para la aplicación por los gobiernos</a:t>
                      </a:r>
                      <a:endParaRPr lang="es-ES" sz="1200" b="0" i="0" kern="1200" noProof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noProof="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hlinkClick r:id="rId16"/>
                        </a:rPr>
                        <a:t>https://www.incb.org/incb/en/precursors/precursors/recommendations/introduction.html</a:t>
                      </a:r>
                      <a:r>
                        <a:rPr lang="es-ES" sz="1200" noProof="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68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kern="1200" noProof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Sitio web seguro para</a:t>
                      </a:r>
                      <a:r>
                        <a:rPr lang="es-ES" sz="1200" b="0" kern="1200" baseline="0" noProof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 las autoridades nacionales competentes</a:t>
                      </a:r>
                      <a:endParaRPr lang="es-ES" sz="1200" b="0" i="0" kern="1200" noProof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0" noProof="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hlinkClick r:id="rId17"/>
                        </a:rPr>
                        <a:t>https://www.incb.org/incb/en/precursors/cna.html</a:t>
                      </a:r>
                      <a:r>
                        <a:rPr lang="es-ES" sz="1200" kern="0" noProof="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977066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B5C40B97-5A9A-45E0-B3C7-6E42C3B45AEB}"/>
              </a:ext>
            </a:extLst>
          </p:cNvPr>
          <p:cNvSpPr txBox="1">
            <a:spLocks/>
          </p:cNvSpPr>
          <p:nvPr/>
        </p:nvSpPr>
        <p:spPr bwMode="auto">
          <a:xfrm>
            <a:off x="0" y="77073"/>
            <a:ext cx="9144000" cy="6055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ES" sz="3400" i="1" dirty="0">
                <a:solidFill>
                  <a:srgbClr val="660066"/>
                </a:solidFill>
                <a:latin typeface="Arial Narrow" panose="020B0606020202030204" pitchFamily="34" charset="0"/>
              </a:rPr>
              <a:t>Fiscalización de precursores por la </a:t>
            </a:r>
            <a:r>
              <a:rPr lang="es-ES" sz="3400" i="1" dirty="0" err="1">
                <a:solidFill>
                  <a:srgbClr val="660066"/>
                </a:solidFill>
                <a:latin typeface="Arial Narrow" panose="020B0606020202030204" pitchFamily="34" charset="0"/>
              </a:rPr>
              <a:t>JIFE</a:t>
            </a:r>
            <a:r>
              <a:rPr lang="es-ES" sz="3400" i="1" dirty="0">
                <a:solidFill>
                  <a:srgbClr val="660066"/>
                </a:solidFill>
                <a:latin typeface="Arial Narrow" panose="020B0606020202030204" pitchFamily="34" charset="0"/>
              </a:rPr>
              <a:t>: recursos</a:t>
            </a:r>
          </a:p>
          <a:p>
            <a:pPr algn="l">
              <a:defRPr/>
            </a:pPr>
            <a:endParaRPr lang="es-ES" altLang="en-US" sz="3400" i="1" dirty="0">
              <a:solidFill>
                <a:srgbClr val="66006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087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A9F164-2CF2-437C-8DD6-8C5A7FF9203C}"/>
              </a:ext>
            </a:extLst>
          </p:cNvPr>
          <p:cNvSpPr/>
          <p:nvPr/>
        </p:nvSpPr>
        <p:spPr>
          <a:xfrm>
            <a:off x="105697" y="668954"/>
            <a:ext cx="879446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" indent="13970"/>
            <a:r>
              <a:rPr lang="es-ES" sz="3600" i="1" dirty="0">
                <a:solidFill>
                  <a:srgbClr val="660066"/>
                </a:solidFill>
              </a:rPr>
              <a:t>Septuagésimo Período Ordinario de Sesiones de la CICAD</a:t>
            </a:r>
          </a:p>
          <a:p>
            <a:pPr marL="13970" indent="13970"/>
            <a:r>
              <a:rPr lang="es-ES" sz="3600" i="1" dirty="0">
                <a:solidFill>
                  <a:srgbClr val="660066"/>
                </a:solidFill>
              </a:rPr>
              <a:t>Panel 4: Drogas sintéticas</a:t>
            </a:r>
          </a:p>
          <a:p>
            <a:pPr marL="13970" indent="13970"/>
            <a:r>
              <a:rPr lang="es-ES" sz="3600" i="1" dirty="0">
                <a:solidFill>
                  <a:srgbClr val="660066"/>
                </a:solidFill>
              </a:rPr>
              <a:t>y precursores no fiscalizados</a:t>
            </a:r>
          </a:p>
          <a:p>
            <a:pPr marL="13970" indent="13970"/>
            <a:r>
              <a:rPr lang="es-ES" altLang="en-US" sz="2000" i="1" dirty="0">
                <a:solidFill>
                  <a:srgbClr val="660066"/>
                </a:solidFill>
                <a:latin typeface="Arial Narrow" panose="020B0606020202030204" pitchFamily="34" charset="0"/>
              </a:rPr>
              <a:t>17 de noviembre de 2021</a:t>
            </a:r>
          </a:p>
          <a:p>
            <a:pPr marL="13970" indent="13970"/>
            <a:endParaRPr lang="es-ES" sz="3600" dirty="0">
              <a:solidFill>
                <a:srgbClr val="660066"/>
              </a:solidFill>
            </a:endParaRPr>
          </a:p>
          <a:p>
            <a:pPr marL="13970" indent="13970"/>
            <a:r>
              <a:rPr lang="es-ES" sz="3600" b="1" dirty="0">
                <a:solidFill>
                  <a:srgbClr val="660066"/>
                </a:solidFill>
              </a:rPr>
              <a:t>Sustancias no fiscalizadas y </a:t>
            </a:r>
          </a:p>
          <a:p>
            <a:pPr marL="13970" indent="13970"/>
            <a:r>
              <a:rPr lang="es-ES" sz="3600" b="1" dirty="0">
                <a:solidFill>
                  <a:srgbClr val="660066"/>
                </a:solidFill>
              </a:rPr>
              <a:t>precursores de diseño: </a:t>
            </a:r>
          </a:p>
          <a:p>
            <a:pPr marL="13970" indent="13970"/>
            <a:r>
              <a:rPr lang="es-ES" sz="3600" b="1" dirty="0">
                <a:solidFill>
                  <a:srgbClr val="660066"/>
                </a:solidFill>
              </a:rPr>
              <a:t>opciones para la acción mundial</a:t>
            </a:r>
            <a:endParaRPr lang="es-ES" sz="3600" b="1" dirty="0">
              <a:solidFill>
                <a:srgbClr val="66006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53049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19269" y="2267219"/>
            <a:ext cx="49242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800" b="1" i="1" dirty="0">
                <a:solidFill>
                  <a:srgbClr val="660066"/>
                </a:solidFill>
                <a:latin typeface="Arial Narrow" panose="020B0606020202030204" pitchFamily="34" charset="0"/>
              </a:rPr>
              <a:t>Gracias por su atención</a:t>
            </a:r>
            <a:endParaRPr lang="es-ES" sz="3600" b="1" i="1" dirty="0">
              <a:solidFill>
                <a:srgbClr val="660066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3CBCD8D-6A54-4EDD-9C9B-042D93276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2025" y="5814197"/>
            <a:ext cx="1451500" cy="288794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45B966-5B36-4458-B91C-B7671AF60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61" y="5741957"/>
            <a:ext cx="1259395" cy="36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OHESION-logo.jpg">
            <a:extLst>
              <a:ext uri="{FF2B5EF4-FFF2-40B4-BE49-F238E27FC236}">
                <a16:creationId xmlns:a16="http://schemas.microsoft.com/office/drawing/2014/main" id="{3CB99C77-5265-4B50-A198-83B96F75EDFE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530907" y="5865522"/>
            <a:ext cx="1521524" cy="262821"/>
          </a:xfrm>
          <a:prstGeom prst="roundRect">
            <a:avLst/>
          </a:prstGeom>
        </p:spPr>
      </p:pic>
      <p:pic>
        <p:nvPicPr>
          <p:cNvPr id="12" name="Picture 11" descr="PRISM-logo.jpg">
            <a:extLst>
              <a:ext uri="{FF2B5EF4-FFF2-40B4-BE49-F238E27FC236}">
                <a16:creationId xmlns:a16="http://schemas.microsoft.com/office/drawing/2014/main" id="{C223804B-54CE-4911-844B-9DBE45DE6FDC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895744" y="5609408"/>
            <a:ext cx="873452" cy="265097"/>
          </a:xfrm>
          <a:prstGeom prst="round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060C06-2810-4312-AFD2-E71903683C57}"/>
              </a:ext>
            </a:extLst>
          </p:cNvPr>
          <p:cNvSpPr txBox="1"/>
          <p:nvPr/>
        </p:nvSpPr>
        <p:spPr>
          <a:xfrm>
            <a:off x="5222944" y="2144109"/>
            <a:ext cx="37528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 err="1">
                <a:solidFill>
                  <a:srgbClr val="660066"/>
                </a:solidFill>
                <a:latin typeface="Arial Narrow" panose="020B0606020202030204" pitchFamily="34" charset="0"/>
              </a:rPr>
              <a:t>Barbara</a:t>
            </a:r>
            <a:r>
              <a:rPr lang="es-ES" sz="2000" dirty="0">
                <a:solidFill>
                  <a:srgbClr val="660066"/>
                </a:solidFill>
                <a:latin typeface="Arial Narrow" panose="020B0606020202030204" pitchFamily="34" charset="0"/>
              </a:rPr>
              <a:t> </a:t>
            </a:r>
            <a:r>
              <a:rPr lang="es-ES" sz="2000" dirty="0" err="1">
                <a:solidFill>
                  <a:srgbClr val="660066"/>
                </a:solidFill>
                <a:latin typeface="Arial Narrow" panose="020B0606020202030204" pitchFamily="34" charset="0"/>
              </a:rPr>
              <a:t>Remberg</a:t>
            </a:r>
            <a:endParaRPr lang="es-ES" sz="2000" dirty="0">
              <a:solidFill>
                <a:srgbClr val="660066"/>
              </a:solidFill>
              <a:latin typeface="Arial Narrow" panose="020B0606020202030204" pitchFamily="34" charset="0"/>
            </a:endParaRPr>
          </a:p>
          <a:p>
            <a:pPr algn="r"/>
            <a:r>
              <a:rPr lang="es-ES" sz="2000" dirty="0">
                <a:solidFill>
                  <a:srgbClr val="660066"/>
                </a:solidFill>
                <a:latin typeface="Arial Narrow" panose="020B0606020202030204" pitchFamily="34" charset="0"/>
              </a:rPr>
              <a:t>Asesora Técnica Principal</a:t>
            </a:r>
          </a:p>
          <a:p>
            <a:pPr algn="r"/>
            <a:r>
              <a:rPr lang="es-ES" sz="2000" dirty="0">
                <a:solidFill>
                  <a:srgbClr val="660066"/>
                </a:solidFill>
                <a:latin typeface="Arial Narrow" panose="020B0606020202030204" pitchFamily="34" charset="0"/>
              </a:rPr>
              <a:t>Sección de Control de Precursores, Secretaría de la </a:t>
            </a:r>
            <a:r>
              <a:rPr lang="es-ES" sz="2000" dirty="0" err="1">
                <a:solidFill>
                  <a:srgbClr val="660066"/>
                </a:solidFill>
                <a:latin typeface="Arial Narrow" panose="020B0606020202030204" pitchFamily="34" charset="0"/>
              </a:rPr>
              <a:t>JIFE</a:t>
            </a:r>
            <a:endParaRPr lang="es-ES" sz="2000" dirty="0">
              <a:solidFill>
                <a:srgbClr val="660066"/>
              </a:solidFill>
              <a:latin typeface="Arial Narrow" panose="020B0606020202030204" pitchFamily="34" charset="0"/>
            </a:endParaRPr>
          </a:p>
          <a:p>
            <a:pPr algn="r"/>
            <a:r>
              <a:rPr lang="es-ES" sz="1600" dirty="0">
                <a:solidFill>
                  <a:srgbClr val="660066"/>
                </a:solidFill>
                <a:latin typeface="Arial Narrow" panose="020B0606020202030204" pitchFamily="34" charset="0"/>
                <a:hlinkClick r:id="rId7"/>
              </a:rPr>
              <a:t>barbara.remberg@un.org</a:t>
            </a:r>
            <a:endParaRPr lang="es-ES" sz="1600" dirty="0">
              <a:solidFill>
                <a:srgbClr val="660066"/>
              </a:solidFill>
              <a:latin typeface="Arial Narrow" panose="020B0606020202030204" pitchFamily="34" charset="0"/>
            </a:endParaRPr>
          </a:p>
          <a:p>
            <a:pPr algn="r"/>
            <a:r>
              <a:rPr lang="es-ES" sz="1600" dirty="0">
                <a:solidFill>
                  <a:srgbClr val="660066"/>
                </a:solidFill>
                <a:latin typeface="Arial Narrow" panose="020B0606020202030204" pitchFamily="34" charset="0"/>
                <a:hlinkClick r:id="rId8"/>
              </a:rPr>
              <a:t>incb.precursors@un.org</a:t>
            </a:r>
            <a:r>
              <a:rPr lang="es-ES" sz="1600" dirty="0">
                <a:solidFill>
                  <a:srgbClr val="660066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148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B0C99935-DF5A-4196-8C4C-ACFB54D1A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05" y="2093534"/>
            <a:ext cx="2958564" cy="820873"/>
          </a:xfrm>
          <a:prstGeom prst="rect">
            <a:avLst/>
          </a:prstGeom>
        </p:spPr>
      </p:pic>
      <p:sp>
        <p:nvSpPr>
          <p:cNvPr id="35" name="Rounded Rectangle 12">
            <a:extLst>
              <a:ext uri="{FF2B5EF4-FFF2-40B4-BE49-F238E27FC236}">
                <a16:creationId xmlns:a16="http://schemas.microsoft.com/office/drawing/2014/main" id="{46D56D6F-6359-4428-BF99-16B215CA1E24}"/>
              </a:ext>
            </a:extLst>
          </p:cNvPr>
          <p:cNvSpPr/>
          <p:nvPr/>
        </p:nvSpPr>
        <p:spPr>
          <a:xfrm>
            <a:off x="814960" y="2080769"/>
            <a:ext cx="1643288" cy="141912"/>
          </a:xfrm>
          <a:prstGeom prst="roundRect">
            <a:avLst/>
          </a:prstGeom>
          <a:solidFill>
            <a:srgbClr val="FF66FF">
              <a:alpha val="35000"/>
            </a:srgbClr>
          </a:solidFill>
          <a:ln w="25400" cap="flat" cmpd="sng" algn="ctr">
            <a:solidFill>
              <a:srgbClr val="FF66F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CE46553-B2FF-40B3-BE6F-F047991F9C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562" y="840985"/>
            <a:ext cx="1765112" cy="50431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EF291D5-E824-461E-A57A-ADA8A89A6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633" y="1028021"/>
            <a:ext cx="2945943" cy="951766"/>
          </a:xfrm>
          <a:prstGeom prst="rect">
            <a:avLst/>
          </a:prstGeom>
        </p:spPr>
      </p:pic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B344D5CC-6B73-4B23-B2F8-16A569F7A5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0601156"/>
              </p:ext>
            </p:extLst>
          </p:nvPr>
        </p:nvGraphicFramePr>
        <p:xfrm>
          <a:off x="1636605" y="897618"/>
          <a:ext cx="6954737" cy="508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9" name="Picture 2">
            <a:extLst>
              <a:ext uri="{FF2B5EF4-FFF2-40B4-BE49-F238E27FC236}">
                <a16:creationId xmlns:a16="http://schemas.microsoft.com/office/drawing/2014/main" id="{8FA0084B-D7B1-4044-9BB7-3488E8C1C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999" y="5705903"/>
            <a:ext cx="1771371" cy="33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COHESION-logo.jpg">
            <a:extLst>
              <a:ext uri="{FF2B5EF4-FFF2-40B4-BE49-F238E27FC236}">
                <a16:creationId xmlns:a16="http://schemas.microsoft.com/office/drawing/2014/main" id="{573CFE6F-85F4-42FD-996F-9A653047E82C}"/>
              </a:ext>
            </a:extLst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6956143" y="4088570"/>
            <a:ext cx="2028699" cy="350428"/>
          </a:xfrm>
          <a:prstGeom prst="roundRect">
            <a:avLst/>
          </a:prstGeom>
        </p:spPr>
      </p:pic>
      <p:pic>
        <p:nvPicPr>
          <p:cNvPr id="31" name="Picture 30" descr="PRISM-logo.jpg">
            <a:extLst>
              <a:ext uri="{FF2B5EF4-FFF2-40B4-BE49-F238E27FC236}">
                <a16:creationId xmlns:a16="http://schemas.microsoft.com/office/drawing/2014/main" id="{1CD7BA46-69BA-40E6-9C30-CEB776BF87A8}"/>
              </a:ext>
            </a:extLst>
          </p:cNvPr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7820239" y="3724030"/>
            <a:ext cx="1164603" cy="353463"/>
          </a:xfrm>
          <a:prstGeom prst="roundRect">
            <a:avLst/>
          </a:prstGeom>
        </p:spPr>
      </p:pic>
      <p:sp>
        <p:nvSpPr>
          <p:cNvPr id="34" name="Rounded Rectangle 9">
            <a:extLst>
              <a:ext uri="{FF2B5EF4-FFF2-40B4-BE49-F238E27FC236}">
                <a16:creationId xmlns:a16="http://schemas.microsoft.com/office/drawing/2014/main" id="{4FD77C0C-7A2A-499E-9D78-57053055C3CF}"/>
              </a:ext>
            </a:extLst>
          </p:cNvPr>
          <p:cNvSpPr/>
          <p:nvPr/>
        </p:nvSpPr>
        <p:spPr>
          <a:xfrm>
            <a:off x="755961" y="1022138"/>
            <a:ext cx="1987364" cy="174979"/>
          </a:xfrm>
          <a:prstGeom prst="roundRect">
            <a:avLst/>
          </a:prstGeom>
          <a:solidFill>
            <a:srgbClr val="FF66FF">
              <a:alpha val="35000"/>
            </a:srgbClr>
          </a:solidFill>
          <a:ln w="25400" cap="flat" cmpd="sng" algn="ctr">
            <a:solidFill>
              <a:srgbClr val="FF66F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6470EC-19B6-440A-821A-92ED13D4404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3767" y="4570749"/>
            <a:ext cx="3174452" cy="1066615"/>
          </a:xfrm>
          <a:prstGeom prst="rect">
            <a:avLst/>
          </a:prstGeom>
        </p:spPr>
      </p:pic>
      <p:sp>
        <p:nvSpPr>
          <p:cNvPr id="15" name="Rounded Rectangle 12">
            <a:extLst>
              <a:ext uri="{FF2B5EF4-FFF2-40B4-BE49-F238E27FC236}">
                <a16:creationId xmlns:a16="http://schemas.microsoft.com/office/drawing/2014/main" id="{C6A2617F-1CCB-4B50-8666-69339E904E01}"/>
              </a:ext>
            </a:extLst>
          </p:cNvPr>
          <p:cNvSpPr/>
          <p:nvPr/>
        </p:nvSpPr>
        <p:spPr>
          <a:xfrm>
            <a:off x="1100037" y="4570749"/>
            <a:ext cx="1643288" cy="141912"/>
          </a:xfrm>
          <a:prstGeom prst="roundRect">
            <a:avLst/>
          </a:prstGeom>
          <a:solidFill>
            <a:srgbClr val="FF66FF">
              <a:alpha val="35000"/>
            </a:srgbClr>
          </a:solidFill>
          <a:ln w="25400" cap="flat" cmpd="sng" algn="ctr">
            <a:solidFill>
              <a:srgbClr val="FF66F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8A10B7A-7153-428C-8977-D818D7F459B2}"/>
              </a:ext>
            </a:extLst>
          </p:cNvPr>
          <p:cNvSpPr txBox="1">
            <a:spLocks/>
          </p:cNvSpPr>
          <p:nvPr/>
        </p:nvSpPr>
        <p:spPr bwMode="auto">
          <a:xfrm>
            <a:off x="0" y="77073"/>
            <a:ext cx="9144000" cy="6055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ES" sz="2800" i="1" dirty="0" err="1">
                <a:solidFill>
                  <a:srgbClr val="660066"/>
                </a:solidFill>
                <a:latin typeface="Arial Narrow" panose="020B0606020202030204" pitchFamily="34" charset="0"/>
              </a:rPr>
              <a:t>JIFE</a:t>
            </a:r>
            <a:r>
              <a:rPr lang="es-ES" sz="2800" i="1" dirty="0">
                <a:solidFill>
                  <a:srgbClr val="660066"/>
                </a:solidFill>
                <a:latin typeface="Arial Narrow" panose="020B0606020202030204" pitchFamily="34" charset="0"/>
              </a:rPr>
              <a:t>: apoyo a la prevención y la investigación de la desviación</a:t>
            </a:r>
            <a:endParaRPr lang="es-ES" altLang="en-US" sz="2800" i="1" dirty="0">
              <a:solidFill>
                <a:srgbClr val="660066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A098C4-E505-4B11-978E-7003F43701D9}"/>
              </a:ext>
            </a:extLst>
          </p:cNvPr>
          <p:cNvSpPr txBox="1"/>
          <p:nvPr/>
        </p:nvSpPr>
        <p:spPr>
          <a:xfrm>
            <a:off x="4124907" y="3016511"/>
            <a:ext cx="176511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err="1">
                <a:solidFill>
                  <a:srgbClr val="660066"/>
                </a:solidFill>
                <a:latin typeface="Arial Rounded MT Bold" panose="020F0704030504030204" pitchFamily="34" charset="0"/>
              </a:rPr>
              <a:t>JIFE</a:t>
            </a:r>
            <a:endParaRPr lang="es-ES" sz="4400" b="1" dirty="0">
              <a:solidFill>
                <a:srgbClr val="660066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81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66D767-AE26-4466-9996-B21DBD42A8FA}"/>
              </a:ext>
            </a:extLst>
          </p:cNvPr>
          <p:cNvSpPr txBox="1">
            <a:spLocks/>
          </p:cNvSpPr>
          <p:nvPr/>
        </p:nvSpPr>
        <p:spPr bwMode="auto">
          <a:xfrm>
            <a:off x="0" y="77073"/>
            <a:ext cx="9144000" cy="6055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ES" sz="2800" i="1" dirty="0">
                <a:solidFill>
                  <a:srgbClr val="660066"/>
                </a:solidFill>
                <a:latin typeface="Arial Narrow" panose="020B0606020202030204" pitchFamily="34" charset="0"/>
              </a:rPr>
              <a:t>Precursores de drogas sometidos a fiscalización internacional</a:t>
            </a:r>
            <a:endParaRPr lang="es-ES" altLang="en-US" sz="2800" i="1" dirty="0">
              <a:solidFill>
                <a:srgbClr val="660066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4D68B3-1947-4FEA-81AF-4F5C5E41FA05}"/>
              </a:ext>
            </a:extLst>
          </p:cNvPr>
          <p:cNvSpPr txBox="1"/>
          <p:nvPr/>
        </p:nvSpPr>
        <p:spPr>
          <a:xfrm>
            <a:off x="5414878" y="1485307"/>
            <a:ext cx="20387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B66E8F"/>
                </a:solidFill>
              </a:rPr>
              <a:t>*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19A12D-5734-4B6F-903A-F091FA77DBDD}"/>
              </a:ext>
            </a:extLst>
          </p:cNvPr>
          <p:cNvSpPr/>
          <p:nvPr/>
        </p:nvSpPr>
        <p:spPr>
          <a:xfrm>
            <a:off x="1674874" y="2977443"/>
            <a:ext cx="2714396" cy="201489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FD8648-9E72-44C0-8FEE-0EA61BAD4E8B}"/>
              </a:ext>
            </a:extLst>
          </p:cNvPr>
          <p:cNvGrpSpPr/>
          <p:nvPr/>
        </p:nvGrpSpPr>
        <p:grpSpPr>
          <a:xfrm>
            <a:off x="318057" y="996918"/>
            <a:ext cx="7704856" cy="5122169"/>
            <a:chOff x="1458097" y="742467"/>
            <a:chExt cx="7957752" cy="609562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AD0C072-D9FD-45B5-904C-73C1B8388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8097" y="742467"/>
              <a:ext cx="7957752" cy="609562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5B05229-580E-484E-8CA6-1BE67A45EC69}"/>
                </a:ext>
              </a:extLst>
            </p:cNvPr>
            <p:cNvSpPr/>
            <p:nvPr/>
          </p:nvSpPr>
          <p:spPr>
            <a:xfrm>
              <a:off x="1458097" y="6421943"/>
              <a:ext cx="7957752" cy="3874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3CFB85-4B83-4121-A917-33A7555694D7}"/>
              </a:ext>
            </a:extLst>
          </p:cNvPr>
          <p:cNvGrpSpPr/>
          <p:nvPr/>
        </p:nvGrpSpPr>
        <p:grpSpPr>
          <a:xfrm>
            <a:off x="5712739" y="2611689"/>
            <a:ext cx="1495166" cy="1200329"/>
            <a:chOff x="10490888" y="3583460"/>
            <a:chExt cx="1495166" cy="120032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46EA9CB-9CE0-4C95-8F2D-251BCB24B743}"/>
                </a:ext>
              </a:extLst>
            </p:cNvPr>
            <p:cNvSpPr/>
            <p:nvPr/>
          </p:nvSpPr>
          <p:spPr>
            <a:xfrm>
              <a:off x="10490888" y="3583460"/>
              <a:ext cx="1495166" cy="1200329"/>
            </a:xfrm>
            <a:prstGeom prst="ellipse">
              <a:avLst/>
            </a:prstGeom>
            <a:solidFill>
              <a:srgbClr val="B66E8F"/>
            </a:solidFill>
            <a:ln w="57150">
              <a:solidFill>
                <a:srgbClr val="B66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CE02FC8-5AF6-4CC5-BD4C-984E0ED5D27D}"/>
                </a:ext>
              </a:extLst>
            </p:cNvPr>
            <p:cNvSpPr txBox="1"/>
            <p:nvPr/>
          </p:nvSpPr>
          <p:spPr>
            <a:xfrm>
              <a:off x="10733903" y="3583460"/>
              <a:ext cx="102784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72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30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8C199FC-D4C0-43DC-806B-9E80BBB71ABF}"/>
              </a:ext>
            </a:extLst>
          </p:cNvPr>
          <p:cNvSpPr/>
          <p:nvPr/>
        </p:nvSpPr>
        <p:spPr>
          <a:xfrm>
            <a:off x="390065" y="3482179"/>
            <a:ext cx="2673236" cy="176503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507F45-68C6-4296-85A8-CAB9C5C4CC1E}"/>
              </a:ext>
            </a:extLst>
          </p:cNvPr>
          <p:cNvSpPr txBox="1"/>
          <p:nvPr/>
        </p:nvSpPr>
        <p:spPr>
          <a:xfrm>
            <a:off x="4278497" y="5181915"/>
            <a:ext cx="4729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baseline="30000" dirty="0">
                <a:latin typeface="Arial Narrow" panose="020B0606020202030204" pitchFamily="34" charset="0"/>
              </a:rPr>
              <a:t>a</a:t>
            </a:r>
            <a:r>
              <a:rPr lang="es-ES" sz="1200" dirty="0">
                <a:latin typeface="Arial Narrow" panose="020B0606020202030204" pitchFamily="34" charset="0"/>
              </a:rPr>
              <a:t> Sometida a fiscalización internacional desde octubre de 2017.</a:t>
            </a:r>
          </a:p>
          <a:p>
            <a:r>
              <a:rPr lang="es-ES" sz="1200" i="1" baseline="30000" dirty="0">
                <a:latin typeface="Arial Narrow" panose="020B0606020202030204" pitchFamily="34" charset="0"/>
              </a:rPr>
              <a:t>b</a:t>
            </a:r>
            <a:r>
              <a:rPr lang="es-ES" sz="1200" dirty="0">
                <a:latin typeface="Arial Narrow" panose="020B0606020202030204" pitchFamily="34" charset="0"/>
              </a:rPr>
              <a:t> Sometido a fiscalización internacional desde noviembre de 2018.</a:t>
            </a:r>
          </a:p>
          <a:p>
            <a:r>
              <a:rPr lang="es-ES" sz="1200" i="1" baseline="30000" dirty="0">
                <a:latin typeface="Arial Narrow" panose="020B0606020202030204" pitchFamily="34" charset="0"/>
              </a:rPr>
              <a:t>c</a:t>
            </a:r>
            <a:r>
              <a:rPr lang="es-ES" sz="1200" dirty="0">
                <a:latin typeface="Arial Narrow" panose="020B0606020202030204" pitchFamily="34" charset="0"/>
              </a:rPr>
              <a:t> Sometido a fiscalización internacional desde noviembre de 2020.</a:t>
            </a:r>
          </a:p>
          <a:p>
            <a:r>
              <a:rPr lang="es-ES" sz="1200" i="1" baseline="30000" dirty="0">
                <a:latin typeface="Arial Narrow" panose="020B0606020202030204" pitchFamily="34" charset="0"/>
              </a:rPr>
              <a:t>d</a:t>
            </a:r>
            <a:r>
              <a:rPr lang="es-ES" sz="1200" dirty="0">
                <a:latin typeface="Arial Narrow" panose="020B0606020202030204" pitchFamily="34" charset="0"/>
              </a:rPr>
              <a:t> Las sales del ácido clorhídrico y el ácido sulfúrico quedan expresamente exceptuadas.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1629839-F158-4981-B983-1C1CC5125F0C}"/>
              </a:ext>
            </a:extLst>
          </p:cNvPr>
          <p:cNvCxnSpPr>
            <a:cxnSpLocks/>
          </p:cNvCxnSpPr>
          <p:nvPr/>
        </p:nvCxnSpPr>
        <p:spPr>
          <a:xfrm>
            <a:off x="4278497" y="5160707"/>
            <a:ext cx="4176464" cy="21208"/>
          </a:xfrm>
          <a:prstGeom prst="line">
            <a:avLst/>
          </a:prstGeom>
          <a:ln>
            <a:solidFill>
              <a:srgbClr val="B468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DA3BC24-C1DC-414E-B80C-1C464BF43D60}"/>
              </a:ext>
            </a:extLst>
          </p:cNvPr>
          <p:cNvSpPr/>
          <p:nvPr/>
        </p:nvSpPr>
        <p:spPr>
          <a:xfrm>
            <a:off x="450738" y="2906115"/>
            <a:ext cx="2875676" cy="176503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71FF16-AB80-43F5-B7F3-D02209914A02}"/>
              </a:ext>
            </a:extLst>
          </p:cNvPr>
          <p:cNvSpPr/>
          <p:nvPr/>
        </p:nvSpPr>
        <p:spPr>
          <a:xfrm>
            <a:off x="457241" y="3115081"/>
            <a:ext cx="3389207" cy="132198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A28635-22C1-4BA7-9390-A0A3C06F2CF7}"/>
              </a:ext>
            </a:extLst>
          </p:cNvPr>
          <p:cNvSpPr/>
          <p:nvPr/>
        </p:nvSpPr>
        <p:spPr>
          <a:xfrm>
            <a:off x="457241" y="4353626"/>
            <a:ext cx="2237080" cy="325611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94E4D9-477F-437B-BECD-583293B7B201}"/>
              </a:ext>
            </a:extLst>
          </p:cNvPr>
          <p:cNvSpPr/>
          <p:nvPr/>
        </p:nvSpPr>
        <p:spPr>
          <a:xfrm>
            <a:off x="453133" y="1669973"/>
            <a:ext cx="2385204" cy="184666"/>
          </a:xfrm>
          <a:prstGeom prst="rect">
            <a:avLst/>
          </a:prstGeom>
          <a:solidFill>
            <a:srgbClr val="13A1C7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60E532-697F-4D31-BFC9-7BFD83800381}"/>
              </a:ext>
            </a:extLst>
          </p:cNvPr>
          <p:cNvSpPr/>
          <p:nvPr/>
        </p:nvSpPr>
        <p:spPr>
          <a:xfrm>
            <a:off x="462073" y="3914226"/>
            <a:ext cx="1944216" cy="176503"/>
          </a:xfrm>
          <a:prstGeom prst="rect">
            <a:avLst/>
          </a:prstGeom>
          <a:solidFill>
            <a:srgbClr val="13A1C7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5278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09">
            <a:extLst>
              <a:ext uri="{FF2B5EF4-FFF2-40B4-BE49-F238E27FC236}">
                <a16:creationId xmlns:a16="http://schemas.microsoft.com/office/drawing/2014/main" id="{7A7869D0-2DC5-4AC1-B321-1177046B31AE}"/>
              </a:ext>
            </a:extLst>
          </p:cNvPr>
          <p:cNvSpPr txBox="1"/>
          <p:nvPr/>
        </p:nvSpPr>
        <p:spPr>
          <a:xfrm>
            <a:off x="23873" y="675451"/>
            <a:ext cx="6110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660066"/>
                </a:solidFill>
                <a:latin typeface="Arial Narrow" panose="020B0606020202030204" pitchFamily="34" charset="0"/>
              </a:rPr>
              <a:t>Sustancias agregadas a los cuadros de la Convención de 1988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5DFEFDB5-501D-467F-A3D4-BFCCD4367366}"/>
              </a:ext>
            </a:extLst>
          </p:cNvPr>
          <p:cNvSpPr txBox="1">
            <a:spLocks/>
          </p:cNvSpPr>
          <p:nvPr/>
        </p:nvSpPr>
        <p:spPr bwMode="auto">
          <a:xfrm>
            <a:off x="0" y="77073"/>
            <a:ext cx="9144000" cy="6055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ES" altLang="en-US" sz="2800" i="1" dirty="0">
                <a:solidFill>
                  <a:srgbClr val="660066"/>
                </a:solidFill>
                <a:latin typeface="Arial Narrow" panose="020B0606020202030204" pitchFamily="34" charset="0"/>
              </a:rPr>
              <a:t>Decisiones internacionales relativas a la fiscalización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CA8244-5637-4C86-A711-1D9E58D57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37" y="1398636"/>
            <a:ext cx="7820025" cy="38481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80EEC71-5413-413B-839B-3F8E747AF7E5}"/>
              </a:ext>
            </a:extLst>
          </p:cNvPr>
          <p:cNvSpPr/>
          <p:nvPr/>
        </p:nvSpPr>
        <p:spPr>
          <a:xfrm rot="915439">
            <a:off x="6314299" y="3610635"/>
            <a:ext cx="416197" cy="75111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4886BC6-8BAA-465B-B2A8-B1289ED070F7}"/>
              </a:ext>
            </a:extLst>
          </p:cNvPr>
          <p:cNvSpPr/>
          <p:nvPr/>
        </p:nvSpPr>
        <p:spPr>
          <a:xfrm rot="915439">
            <a:off x="7625479" y="1601798"/>
            <a:ext cx="591110" cy="167258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9475662-A7B1-43C2-95EE-738007723BDB}"/>
              </a:ext>
            </a:extLst>
          </p:cNvPr>
          <p:cNvSpPr txBox="1"/>
          <p:nvPr/>
        </p:nvSpPr>
        <p:spPr>
          <a:xfrm>
            <a:off x="1320195" y="1976758"/>
            <a:ext cx="3674592" cy="1754326"/>
          </a:xfrm>
          <a:prstGeom prst="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660066"/>
                </a:solidFill>
                <a:latin typeface="Arial Narrow" panose="020B0606020202030204" pitchFamily="34" charset="0"/>
              </a:rPr>
              <a:t>Desde 1992 se han agregado ocho (8) sustancias. </a:t>
            </a:r>
          </a:p>
          <a:p>
            <a:pPr marL="354013" indent="-187325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660066"/>
                </a:solidFill>
                <a:latin typeface="Arial Narrow" panose="020B0606020202030204" pitchFamily="34" charset="0"/>
              </a:rPr>
              <a:t>Siete (7) a partir de 2014</a:t>
            </a:r>
          </a:p>
          <a:p>
            <a:pPr marL="354013" indent="-187325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660066"/>
                </a:solidFill>
                <a:latin typeface="Arial Narrow" panose="020B0606020202030204" pitchFamily="34" charset="0"/>
              </a:rPr>
              <a:t>Cinco (5) eran precursores de diseño</a:t>
            </a:r>
          </a:p>
          <a:p>
            <a:r>
              <a:rPr lang="es-ES" dirty="0">
                <a:solidFill>
                  <a:srgbClr val="660066"/>
                </a:solidFill>
                <a:latin typeface="Arial Narrow" panose="020B0606020202030204" pitchFamily="34" charset="0"/>
              </a:rPr>
              <a:t>Todas han sido agregadas al Cuadro I de la Convención de 1988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9742FF-42B3-49B4-B74B-3FE9AC2E4F7D}"/>
              </a:ext>
            </a:extLst>
          </p:cNvPr>
          <p:cNvSpPr txBox="1"/>
          <p:nvPr/>
        </p:nvSpPr>
        <p:spPr>
          <a:xfrm>
            <a:off x="7921034" y="1607426"/>
            <a:ext cx="32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52B00A8-F79A-4A72-9927-D153AB9599BD}"/>
              </a:ext>
            </a:extLst>
          </p:cNvPr>
          <p:cNvSpPr txBox="1"/>
          <p:nvPr/>
        </p:nvSpPr>
        <p:spPr>
          <a:xfrm>
            <a:off x="6390986" y="3576487"/>
            <a:ext cx="32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702BFAA-41F1-4BA4-B53B-D04D5E80A9F5}"/>
              </a:ext>
            </a:extLst>
          </p:cNvPr>
          <p:cNvSpPr txBox="1"/>
          <p:nvPr/>
        </p:nvSpPr>
        <p:spPr>
          <a:xfrm>
            <a:off x="3955687" y="2495144"/>
            <a:ext cx="32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D375480-DB5A-4833-8988-0BDBA19AA73D}"/>
              </a:ext>
            </a:extLst>
          </p:cNvPr>
          <p:cNvSpPr/>
          <p:nvPr/>
        </p:nvSpPr>
        <p:spPr>
          <a:xfrm rot="18506628">
            <a:off x="6371336" y="4966467"/>
            <a:ext cx="383427" cy="172588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8F9EF0-FC58-4242-96F5-02066FBA9EF0}"/>
              </a:ext>
            </a:extLst>
          </p:cNvPr>
          <p:cNvSpPr txBox="1"/>
          <p:nvPr/>
        </p:nvSpPr>
        <p:spPr>
          <a:xfrm>
            <a:off x="2438756" y="5369321"/>
            <a:ext cx="1110689" cy="261610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dirty="0" err="1">
                <a:solidFill>
                  <a:schemeClr val="bg1"/>
                </a:solidFill>
                <a:latin typeface="Arial Narrow" panose="020B0606020202030204" pitchFamily="34" charset="0"/>
              </a:rPr>
              <a:t>Norefedrina</a:t>
            </a:r>
            <a:endParaRPr lang="es-E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79A77E-29D5-4D31-9D2C-EBA7E7C62AEB}"/>
              </a:ext>
            </a:extLst>
          </p:cNvPr>
          <p:cNvSpPr txBox="1"/>
          <p:nvPr/>
        </p:nvSpPr>
        <p:spPr>
          <a:xfrm>
            <a:off x="4635911" y="5349230"/>
            <a:ext cx="815233" cy="261610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r>
              <a:rPr lang="es-ES" sz="1100" dirty="0" err="1">
                <a:solidFill>
                  <a:schemeClr val="bg1"/>
                </a:solidFill>
                <a:latin typeface="Arial Narrow" panose="020B0606020202030204" pitchFamily="34" charset="0"/>
              </a:rPr>
              <a:t>APAAN</a:t>
            </a:r>
            <a:endParaRPr lang="es-E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C9A5C1-EB42-4A23-8760-2649ECB2420C}"/>
              </a:ext>
            </a:extLst>
          </p:cNvPr>
          <p:cNvSpPr txBox="1"/>
          <p:nvPr/>
        </p:nvSpPr>
        <p:spPr>
          <a:xfrm>
            <a:off x="5546769" y="5349230"/>
            <a:ext cx="736043" cy="430887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es-ES" sz="1100" dirty="0" err="1">
                <a:solidFill>
                  <a:schemeClr val="bg1"/>
                </a:solidFill>
                <a:latin typeface="Arial Narrow" panose="020B0606020202030204" pitchFamily="34" charset="0"/>
              </a:rPr>
              <a:t>NPP</a:t>
            </a:r>
            <a:endParaRPr lang="es-E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s-ES" sz="1100" dirty="0" err="1">
                <a:solidFill>
                  <a:schemeClr val="bg1"/>
                </a:solidFill>
                <a:latin typeface="Arial Narrow" panose="020B0606020202030204" pitchFamily="34" charset="0"/>
              </a:rPr>
              <a:t>ANPP</a:t>
            </a:r>
            <a:endParaRPr lang="es-E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30CA98-DD64-44B9-9DFF-029804E05E87}"/>
              </a:ext>
            </a:extLst>
          </p:cNvPr>
          <p:cNvSpPr txBox="1"/>
          <p:nvPr/>
        </p:nvSpPr>
        <p:spPr>
          <a:xfrm>
            <a:off x="6378717" y="5349709"/>
            <a:ext cx="1069752" cy="261610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es-ES" sz="1100" dirty="0" err="1">
                <a:solidFill>
                  <a:schemeClr val="bg1"/>
                </a:solidFill>
                <a:latin typeface="Arial Narrow" panose="020B0606020202030204" pitchFamily="34" charset="0"/>
              </a:rPr>
              <a:t>APAA</a:t>
            </a:r>
            <a:endParaRPr lang="es-E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013781-9E6A-4131-9E5B-1FBB8FD40EA6}"/>
              </a:ext>
            </a:extLst>
          </p:cNvPr>
          <p:cNvSpPr txBox="1"/>
          <p:nvPr/>
        </p:nvSpPr>
        <p:spPr>
          <a:xfrm>
            <a:off x="8133023" y="5341795"/>
            <a:ext cx="665738" cy="261610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MAPA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4B4B5A-788A-45F1-8182-3E1C0EEDF7D7}"/>
              </a:ext>
            </a:extLst>
          </p:cNvPr>
          <p:cNvCxnSpPr>
            <a:cxnSpLocks/>
          </p:cNvCxnSpPr>
          <p:nvPr/>
        </p:nvCxnSpPr>
        <p:spPr>
          <a:xfrm>
            <a:off x="3126658" y="4129551"/>
            <a:ext cx="0" cy="1258532"/>
          </a:xfrm>
          <a:prstGeom prst="line">
            <a:avLst/>
          </a:prstGeom>
          <a:ln>
            <a:solidFill>
              <a:srgbClr val="66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301AF69A-6E8E-45FC-BB32-8FE2FD1D7DEF}"/>
              </a:ext>
            </a:extLst>
          </p:cNvPr>
          <p:cNvCxnSpPr>
            <a:cxnSpLocks/>
            <a:stCxn id="13" idx="0"/>
          </p:cNvCxnSpPr>
          <p:nvPr/>
        </p:nvCxnSpPr>
        <p:spPr>
          <a:xfrm rot="5400000" flipH="1" flipV="1">
            <a:off x="5086839" y="3774695"/>
            <a:ext cx="1531224" cy="1617846"/>
          </a:xfrm>
          <a:prstGeom prst="bentConnector2">
            <a:avLst/>
          </a:prstGeom>
          <a:ln>
            <a:solidFill>
              <a:srgbClr val="66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B74DF953-C4D4-4367-8D58-A1219714857C}"/>
              </a:ext>
            </a:extLst>
          </p:cNvPr>
          <p:cNvCxnSpPr>
            <a:cxnSpLocks/>
            <a:stCxn id="14" idx="0"/>
          </p:cNvCxnSpPr>
          <p:nvPr/>
        </p:nvCxnSpPr>
        <p:spPr>
          <a:xfrm rot="5400000" flipH="1" flipV="1">
            <a:off x="5582677" y="3517766"/>
            <a:ext cx="2163578" cy="1499350"/>
          </a:xfrm>
          <a:prstGeom prst="bentConnector3">
            <a:avLst>
              <a:gd name="adj1" fmla="val 42729"/>
            </a:avLst>
          </a:prstGeom>
          <a:ln>
            <a:solidFill>
              <a:srgbClr val="66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8A0C1757-0D79-4707-88D4-463C22DC851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664888" y="3436754"/>
            <a:ext cx="3518267" cy="983614"/>
          </a:xfrm>
          <a:prstGeom prst="bentConnector3">
            <a:avLst>
              <a:gd name="adj1" fmla="val 30717"/>
            </a:avLst>
          </a:prstGeom>
          <a:ln>
            <a:solidFill>
              <a:srgbClr val="66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C28578A8-C94B-4E60-885D-8EB3EE6B1382}"/>
              </a:ext>
            </a:extLst>
          </p:cNvPr>
          <p:cNvCxnSpPr>
            <a:cxnSpLocks/>
          </p:cNvCxnSpPr>
          <p:nvPr/>
        </p:nvCxnSpPr>
        <p:spPr>
          <a:xfrm rot="16200000" flipV="1">
            <a:off x="6555818" y="3389724"/>
            <a:ext cx="3557136" cy="361872"/>
          </a:xfrm>
          <a:prstGeom prst="bentConnector3">
            <a:avLst>
              <a:gd name="adj1" fmla="val 50000"/>
            </a:avLst>
          </a:prstGeom>
          <a:ln>
            <a:solidFill>
              <a:srgbClr val="66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DB3F2F6-298D-4376-ABE7-151FAD0C16A1}"/>
              </a:ext>
            </a:extLst>
          </p:cNvPr>
          <p:cNvGrpSpPr/>
          <p:nvPr/>
        </p:nvGrpSpPr>
        <p:grpSpPr>
          <a:xfrm>
            <a:off x="150098" y="5687694"/>
            <a:ext cx="921846" cy="291611"/>
            <a:chOff x="4358230" y="3899467"/>
            <a:chExt cx="1229129" cy="388814"/>
          </a:xfrm>
        </p:grpSpPr>
        <p:pic>
          <p:nvPicPr>
            <p:cNvPr id="58" name="Graphic 57" descr="Warning">
              <a:extLst>
                <a:ext uri="{FF2B5EF4-FFF2-40B4-BE49-F238E27FC236}">
                  <a16:creationId xmlns:a16="http://schemas.microsoft.com/office/drawing/2014/main" id="{91CCEEE2-1392-4C7E-A578-E81FA9F8E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58230" y="3899467"/>
              <a:ext cx="332536" cy="332536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2CB0ED8-56E3-4CC3-AADC-66D851205013}"/>
                </a:ext>
              </a:extLst>
            </p:cNvPr>
            <p:cNvSpPr txBox="1"/>
            <p:nvPr/>
          </p:nvSpPr>
          <p:spPr>
            <a:xfrm>
              <a:off x="4612305" y="3918950"/>
              <a:ext cx="975054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>
                  <a:solidFill>
                    <a:schemeClr val="accent5"/>
                  </a:solidFill>
                  <a:latin typeface="Arial Narrow" panose="020B0606020202030204" pitchFamily="34" charset="0"/>
                  <a:ea typeface="Roboto" pitchFamily="2" charset="0"/>
                </a:rPr>
                <a:t>Fentanilo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4A75D36-73D1-4768-B710-65F66FAAEDC6}"/>
              </a:ext>
            </a:extLst>
          </p:cNvPr>
          <p:cNvGrpSpPr/>
          <p:nvPr/>
        </p:nvGrpSpPr>
        <p:grpSpPr>
          <a:xfrm>
            <a:off x="150104" y="5949873"/>
            <a:ext cx="1953532" cy="299093"/>
            <a:chOff x="352527" y="4767570"/>
            <a:chExt cx="2604706" cy="398790"/>
          </a:xfrm>
        </p:grpSpPr>
        <p:pic>
          <p:nvPicPr>
            <p:cNvPr id="64" name="Graphic 63" descr="Warning">
              <a:extLst>
                <a:ext uri="{FF2B5EF4-FFF2-40B4-BE49-F238E27FC236}">
                  <a16:creationId xmlns:a16="http://schemas.microsoft.com/office/drawing/2014/main" id="{655188B3-918F-476E-83EC-EA4DB282C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52527" y="4767570"/>
              <a:ext cx="329457" cy="329457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ADE524E-7E77-4780-A736-F088CD648161}"/>
                </a:ext>
              </a:extLst>
            </p:cNvPr>
            <p:cNvSpPr txBox="1"/>
            <p:nvPr/>
          </p:nvSpPr>
          <p:spPr>
            <a:xfrm>
              <a:off x="597188" y="4797029"/>
              <a:ext cx="2360045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>
                  <a:solidFill>
                    <a:srgbClr val="F19658"/>
                  </a:solidFill>
                  <a:latin typeface="Arial Narrow" panose="020B0606020202030204" pitchFamily="34" charset="0"/>
                  <a:ea typeface="Roboto" pitchFamily="2" charset="0"/>
                </a:rPr>
                <a:t>Anfetamina / metanfetamina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A615386-44FA-41D9-93C3-D3AAC460C811}"/>
              </a:ext>
            </a:extLst>
          </p:cNvPr>
          <p:cNvGrpSpPr/>
          <p:nvPr/>
        </p:nvGrpSpPr>
        <p:grpSpPr>
          <a:xfrm>
            <a:off x="151854" y="5441087"/>
            <a:ext cx="1249836" cy="279290"/>
            <a:chOff x="359259" y="5629314"/>
            <a:chExt cx="1666444" cy="372386"/>
          </a:xfrm>
        </p:grpSpPr>
        <p:pic>
          <p:nvPicPr>
            <p:cNvPr id="67" name="Graphic 66" descr="Warning">
              <a:extLst>
                <a:ext uri="{FF2B5EF4-FFF2-40B4-BE49-F238E27FC236}">
                  <a16:creationId xmlns:a16="http://schemas.microsoft.com/office/drawing/2014/main" id="{AED4BD00-9F6A-449F-BE8D-58BA7099E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59259" y="5629314"/>
              <a:ext cx="329457" cy="329457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3CD649B-0C1E-495A-9889-3D6723B16F5C}"/>
                </a:ext>
              </a:extLst>
            </p:cNvPr>
            <p:cNvSpPr txBox="1"/>
            <p:nvPr/>
          </p:nvSpPr>
          <p:spPr>
            <a:xfrm>
              <a:off x="591809" y="5632369"/>
              <a:ext cx="1433894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err="1">
                  <a:solidFill>
                    <a:srgbClr val="99CC00"/>
                  </a:solidFill>
                  <a:latin typeface="Arial Narrow" panose="020B0606020202030204" pitchFamily="34" charset="0"/>
                  <a:ea typeface="Roboto" pitchFamily="2" charset="0"/>
                </a:rPr>
                <a:t>MDMA</a:t>
              </a:r>
              <a:r>
                <a:rPr lang="es-ES" sz="1200" dirty="0">
                  <a:solidFill>
                    <a:srgbClr val="99CC00"/>
                  </a:solidFill>
                  <a:latin typeface="Arial Narrow" panose="020B0606020202030204" pitchFamily="34" charset="0"/>
                  <a:ea typeface="Roboto" pitchFamily="2" charset="0"/>
                </a:rPr>
                <a:t> (éxtasis)</a:t>
              </a:r>
            </a:p>
          </p:txBody>
        </p:sp>
      </p:grpSp>
      <p:pic>
        <p:nvPicPr>
          <p:cNvPr id="70" name="Graphic 69" descr="Warning">
            <a:extLst>
              <a:ext uri="{FF2B5EF4-FFF2-40B4-BE49-F238E27FC236}">
                <a16:creationId xmlns:a16="http://schemas.microsoft.com/office/drawing/2014/main" id="{76934992-228F-483E-AB09-B859C60F47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09498" y="5344874"/>
            <a:ext cx="249402" cy="249402"/>
          </a:xfrm>
          <a:prstGeom prst="rect">
            <a:avLst/>
          </a:prstGeom>
        </p:spPr>
      </p:pic>
      <p:pic>
        <p:nvPicPr>
          <p:cNvPr id="71" name="Graphic 70" descr="Warning">
            <a:extLst>
              <a:ext uri="{FF2B5EF4-FFF2-40B4-BE49-F238E27FC236}">
                <a16:creationId xmlns:a16="http://schemas.microsoft.com/office/drawing/2014/main" id="{DD5BDE76-3F95-4899-AE66-31407AC021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65060" y="5388083"/>
            <a:ext cx="247093" cy="247093"/>
          </a:xfrm>
          <a:prstGeom prst="rect">
            <a:avLst/>
          </a:prstGeom>
        </p:spPr>
      </p:pic>
      <p:pic>
        <p:nvPicPr>
          <p:cNvPr id="72" name="Graphic 71" descr="Warning">
            <a:extLst>
              <a:ext uri="{FF2B5EF4-FFF2-40B4-BE49-F238E27FC236}">
                <a16:creationId xmlns:a16="http://schemas.microsoft.com/office/drawing/2014/main" id="{0C2CE6C2-7103-4CBC-8B5D-0CD647253C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48894" y="5356312"/>
            <a:ext cx="247093" cy="247093"/>
          </a:xfrm>
          <a:prstGeom prst="rect">
            <a:avLst/>
          </a:prstGeom>
        </p:spPr>
      </p:pic>
      <p:pic>
        <p:nvPicPr>
          <p:cNvPr id="73" name="Graphic 72" descr="Warning">
            <a:extLst>
              <a:ext uri="{FF2B5EF4-FFF2-40B4-BE49-F238E27FC236}">
                <a16:creationId xmlns:a16="http://schemas.microsoft.com/office/drawing/2014/main" id="{22F50F67-7615-467F-82B6-5B2F1DF569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47110" y="5346936"/>
            <a:ext cx="247093" cy="247093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C22594D9-BAA0-491A-B589-9B66496CFBC3}"/>
              </a:ext>
            </a:extLst>
          </p:cNvPr>
          <p:cNvSpPr txBox="1"/>
          <p:nvPr/>
        </p:nvSpPr>
        <p:spPr>
          <a:xfrm>
            <a:off x="6378590" y="5662558"/>
            <a:ext cx="2047657" cy="430887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3,4-MDP-2-P ácido </a:t>
            </a:r>
            <a:r>
              <a:rPr lang="es-ES" sz="1100" dirty="0" err="1">
                <a:solidFill>
                  <a:schemeClr val="bg1"/>
                </a:solidFill>
                <a:latin typeface="Arial Narrow" panose="020B0606020202030204" pitchFamily="34" charset="0"/>
              </a:rPr>
              <a:t>metilglicídico</a:t>
            </a:r>
            <a:endParaRPr lang="es-E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3,4-MDP-2-P </a:t>
            </a:r>
            <a:r>
              <a:rPr lang="es-ES" sz="1100" dirty="0" err="1">
                <a:solidFill>
                  <a:schemeClr val="bg1"/>
                </a:solidFill>
                <a:latin typeface="Arial Narrow" panose="020B0606020202030204" pitchFamily="34" charset="0"/>
              </a:rPr>
              <a:t>metilglicidato</a:t>
            </a:r>
            <a:endParaRPr lang="es-E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9" name="Graphic 68" descr="Warning">
            <a:extLst>
              <a:ext uri="{FF2B5EF4-FFF2-40B4-BE49-F238E27FC236}">
                <a16:creationId xmlns:a16="http://schemas.microsoft.com/office/drawing/2014/main" id="{A7514A9A-3F15-4FBA-9C41-4BE2616034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47715" y="5835104"/>
            <a:ext cx="247093" cy="247093"/>
          </a:xfrm>
          <a:prstGeom prst="rect">
            <a:avLst/>
          </a:prstGeom>
        </p:spPr>
      </p:pic>
      <p:pic>
        <p:nvPicPr>
          <p:cNvPr id="77" name="Graphic 76" descr="Warning">
            <a:extLst>
              <a:ext uri="{FF2B5EF4-FFF2-40B4-BE49-F238E27FC236}">
                <a16:creationId xmlns:a16="http://schemas.microsoft.com/office/drawing/2014/main" id="{E1A291C6-04BE-4001-8EBC-2F509B64F9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52484" y="5362258"/>
            <a:ext cx="247093" cy="24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26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8C589B-D373-4A72-A6DC-F2ACE656F2DE}"/>
              </a:ext>
            </a:extLst>
          </p:cNvPr>
          <p:cNvSpPr/>
          <p:nvPr/>
        </p:nvSpPr>
        <p:spPr>
          <a:xfrm>
            <a:off x="917182" y="1227814"/>
            <a:ext cx="73002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660066"/>
                </a:solidFill>
                <a:latin typeface="Arial Narrow" panose="020B0606020202030204" pitchFamily="34" charset="0"/>
                <a:ea typeface="DengXian" panose="02010600030101010101" pitchFamily="2" charset="-122"/>
              </a:rPr>
              <a:t>Las incautaciones de sustancias químicas que no figuran en los Cuadros I y II de la Convención de 1988 se han vuelto más frecuentes y prominentes</a:t>
            </a:r>
            <a:endParaRPr lang="es-ES" sz="2000" dirty="0">
              <a:solidFill>
                <a:srgbClr val="660066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8E7D42-22F2-4F0D-9F87-BFAFF1D09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536" y="1997104"/>
            <a:ext cx="7290928" cy="3816424"/>
          </a:xfrm>
          <a:prstGeom prst="rect">
            <a:avLst/>
          </a:prstGeom>
          <a:ln>
            <a:solidFill>
              <a:srgbClr val="B4688A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A924A4E-EF57-415A-B530-3D12DB6A1F80}"/>
              </a:ext>
            </a:extLst>
          </p:cNvPr>
          <p:cNvSpPr txBox="1">
            <a:spLocks/>
          </p:cNvSpPr>
          <p:nvPr/>
        </p:nvSpPr>
        <p:spPr bwMode="auto">
          <a:xfrm>
            <a:off x="0" y="77073"/>
            <a:ext cx="9144000" cy="6055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ES" altLang="en-US" sz="2800" i="1" dirty="0">
                <a:solidFill>
                  <a:srgbClr val="660066"/>
                </a:solidFill>
                <a:latin typeface="Arial Narrow" panose="020B0606020202030204" pitchFamily="34" charset="0"/>
              </a:rPr>
              <a:t>Tendencias y desafíos: </a:t>
            </a:r>
            <a:r>
              <a:rPr lang="es-ES" sz="2800" i="1" dirty="0">
                <a:solidFill>
                  <a:srgbClr val="660066"/>
                </a:solidFill>
                <a:latin typeface="Arial Narrow" panose="020B0606020202030204" pitchFamily="34" charset="0"/>
              </a:rPr>
              <a:t>sustancias no fiscalizadas</a:t>
            </a:r>
          </a:p>
          <a:p>
            <a:pPr algn="l">
              <a:defRPr/>
            </a:pPr>
            <a:endParaRPr lang="es-ES" altLang="en-US" sz="3400" i="1" dirty="0">
              <a:solidFill>
                <a:srgbClr val="660066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F6E6E3-BF1A-4FFD-928B-55F6C6FEB452}"/>
              </a:ext>
            </a:extLst>
          </p:cNvPr>
          <p:cNvSpPr/>
          <p:nvPr/>
        </p:nvSpPr>
        <p:spPr>
          <a:xfrm>
            <a:off x="4129548" y="5824516"/>
            <a:ext cx="4388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DengXian" panose="02010600030101010101" pitchFamily="2" charset="-122"/>
              </a:rPr>
              <a:t>Fuente: Sistema de Comunicación de Incidentes relacionados con Precursores  (</a:t>
            </a:r>
            <a:r>
              <a:rPr lang="es-ES" sz="1200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DengXian" panose="02010600030101010101" pitchFamily="2" charset="-122"/>
              </a:rPr>
              <a:t>PICS</a:t>
            </a:r>
            <a:r>
              <a:rPr lang="es-ES" sz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DengXian" panose="02010600030101010101" pitchFamily="2" charset="-122"/>
              </a:rPr>
              <a:t>) de la </a:t>
            </a:r>
            <a:r>
              <a:rPr lang="es-ES" sz="1200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DengXian" panose="02010600030101010101" pitchFamily="2" charset="-122"/>
              </a:rPr>
              <a:t>JIFE</a:t>
            </a:r>
            <a:r>
              <a:rPr lang="es-ES" sz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DengXian" panose="02010600030101010101" pitchFamily="2" charset="-122"/>
              </a:rPr>
              <a:t>, 2021</a:t>
            </a:r>
            <a:endParaRPr lang="es-ES" sz="1200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1CEE634-E8D1-435B-81D3-688DF279F44C}"/>
              </a:ext>
            </a:extLst>
          </p:cNvPr>
          <p:cNvGrpSpPr/>
          <p:nvPr/>
        </p:nvGrpSpPr>
        <p:grpSpPr>
          <a:xfrm>
            <a:off x="2947641" y="2245479"/>
            <a:ext cx="2944276" cy="892552"/>
            <a:chOff x="251285" y="789665"/>
            <a:chExt cx="2509356" cy="892552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9EF588A1-A975-4782-A338-653696CD8381}"/>
                </a:ext>
              </a:extLst>
            </p:cNvPr>
            <p:cNvSpPr/>
            <p:nvPr/>
          </p:nvSpPr>
          <p:spPr>
            <a:xfrm>
              <a:off x="251285" y="837618"/>
              <a:ext cx="2509356" cy="844599"/>
            </a:xfrm>
            <a:prstGeom prst="wedgeRoundRectCallout">
              <a:avLst>
                <a:gd name="adj1" fmla="val 49807"/>
                <a:gd name="adj2" fmla="val 22416"/>
                <a:gd name="adj3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80CC99-2750-4827-9FB9-282B2DB0B803}"/>
                </a:ext>
              </a:extLst>
            </p:cNvPr>
            <p:cNvSpPr txBox="1"/>
            <p:nvPr/>
          </p:nvSpPr>
          <p:spPr>
            <a:xfrm>
              <a:off x="251285" y="789665"/>
              <a:ext cx="2509356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>
                  <a:solidFill>
                    <a:srgbClr val="660066"/>
                  </a:solidFill>
                  <a:latin typeface="Arial Narrow" panose="020B0606020202030204" pitchFamily="34" charset="0"/>
                </a:rPr>
                <a:t>3 de cada 4 </a:t>
              </a:r>
              <a:r>
                <a:rPr kumimoji="0" lang="es-ES" sz="1600" b="1" i="0" u="none" strike="noStrike" kern="1200" cap="none" spc="0" normalizeH="0" baseline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Arial Narrow" panose="020B0606020202030204" pitchFamily="34" charset="0"/>
                  <a:ea typeface="Roboto" pitchFamily="2" charset="0"/>
                </a:rPr>
                <a:t>sustancias químicas notificadas son sustancias que no están</a:t>
              </a:r>
              <a:r>
                <a:rPr kumimoji="0" lang="es-ES" sz="1600" b="1" i="0" u="none" strike="noStrike" kern="1200" cap="none" spc="0" normalizeH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Arial Narrow" panose="020B0606020202030204" pitchFamily="34" charset="0"/>
                  <a:ea typeface="Roboto" pitchFamily="2" charset="0"/>
                </a:rPr>
                <a:t> </a:t>
              </a:r>
              <a:r>
                <a:rPr kumimoji="0" lang="es-ES" sz="1600" b="1" i="0" u="none" strike="noStrike" kern="1200" cap="none" spc="0" normalizeH="0" baseline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Arial Narrow" panose="020B0606020202030204" pitchFamily="34" charset="0"/>
                  <a:ea typeface="Roboto" pitchFamily="2" charset="0"/>
                </a:rPr>
                <a:t>incluidas en los Cuadros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2636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D629FF-BD42-44D2-A5ED-4EB3D93AEC1B}"/>
              </a:ext>
            </a:extLst>
          </p:cNvPr>
          <p:cNvSpPr txBox="1">
            <a:spLocks/>
          </p:cNvSpPr>
          <p:nvPr/>
        </p:nvSpPr>
        <p:spPr bwMode="auto">
          <a:xfrm>
            <a:off x="0" y="77073"/>
            <a:ext cx="9144000" cy="6055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ES" altLang="en-US" sz="3200" i="1" dirty="0">
                <a:solidFill>
                  <a:srgbClr val="660066"/>
                </a:solidFill>
                <a:latin typeface="Arial Narrow" panose="020B0606020202030204" pitchFamily="34" charset="0"/>
              </a:rPr>
              <a:t>Sustancias no fiscalizadas: alcance y extensión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1939AC-5AF1-41EA-8C29-CA53DD47F1B1}"/>
              </a:ext>
            </a:extLst>
          </p:cNvPr>
          <p:cNvSpPr/>
          <p:nvPr/>
        </p:nvSpPr>
        <p:spPr>
          <a:xfrm>
            <a:off x="908254" y="837270"/>
            <a:ext cx="7327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altLang="zh-CN" sz="2800" b="1" dirty="0">
                <a:solidFill>
                  <a:srgbClr val="66006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Problema mundial</a:t>
            </a:r>
            <a:endParaRPr lang="es-ES" altLang="zh-CN" sz="2800" b="1" dirty="0">
              <a:solidFill>
                <a:srgbClr val="660066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EBA237-CE7B-4A89-A8F0-7ABAA1382EE9}"/>
              </a:ext>
            </a:extLst>
          </p:cNvPr>
          <p:cNvSpPr txBox="1"/>
          <p:nvPr/>
        </p:nvSpPr>
        <p:spPr>
          <a:xfrm>
            <a:off x="363795" y="1375917"/>
            <a:ext cx="54323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524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altLang="zh-CN" sz="2000" b="1" dirty="0">
                <a:solidFill>
                  <a:srgbClr val="660066"/>
                </a:solidFill>
                <a:latin typeface="Arial Narrow" panose="020B0606020202030204" pitchFamily="34" charset="0"/>
              </a:rPr>
              <a:t>65 países</a:t>
            </a:r>
            <a:r>
              <a:rPr lang="es-ES" altLang="zh-CN" sz="2000" dirty="0">
                <a:solidFill>
                  <a:srgbClr val="660066"/>
                </a:solidFill>
                <a:latin typeface="Arial Narrow" panose="020B0606020202030204" pitchFamily="34" charset="0"/>
              </a:rPr>
              <a:t> de todo el mundo notificaron incautaciones de sustancias no fiscalizadas en 2020</a:t>
            </a:r>
          </a:p>
          <a:p>
            <a:pPr marL="342900" indent="-2524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660066"/>
                </a:solidFill>
                <a:latin typeface="Arial Narrow" panose="020B0606020202030204" pitchFamily="34" charset="0"/>
              </a:rPr>
              <a:t>Se notificaron incautaciones en </a:t>
            </a:r>
            <a:r>
              <a:rPr lang="es-ES" sz="2000" b="1" dirty="0">
                <a:solidFill>
                  <a:srgbClr val="660066"/>
                </a:solidFill>
                <a:latin typeface="Arial Narrow" panose="020B0606020202030204" pitchFamily="34" charset="0"/>
              </a:rPr>
              <a:t>todas las regiones</a:t>
            </a:r>
          </a:p>
          <a:p>
            <a:pPr marL="342900" indent="-2524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660066"/>
                </a:solidFill>
                <a:latin typeface="Arial Narrow" panose="020B0606020202030204" pitchFamily="34" charset="0"/>
              </a:rPr>
              <a:t>80%</a:t>
            </a:r>
            <a:r>
              <a:rPr lang="es-ES" sz="2000" dirty="0">
                <a:solidFill>
                  <a:srgbClr val="660066"/>
                </a:solidFill>
                <a:latin typeface="Arial Narrow" panose="020B0606020202030204" pitchFamily="34" charset="0"/>
              </a:rPr>
              <a:t> de los participantes en la encuesta de la </a:t>
            </a:r>
            <a:r>
              <a:rPr lang="es-ES" sz="2000" dirty="0" err="1">
                <a:solidFill>
                  <a:srgbClr val="660066"/>
                </a:solidFill>
                <a:latin typeface="Arial Narrow" panose="020B0606020202030204" pitchFamily="34" charset="0"/>
              </a:rPr>
              <a:t>JIFE</a:t>
            </a:r>
            <a:r>
              <a:rPr lang="es-ES" sz="2000" dirty="0">
                <a:solidFill>
                  <a:srgbClr val="660066"/>
                </a:solidFill>
                <a:latin typeface="Arial Narrow" panose="020B0606020202030204" pitchFamily="34" charset="0"/>
              </a:rPr>
              <a:t> sobre la legislación tienen mecanismos nacionales de fiscalización de los sustancias químicas que no están incluidos en los Cuadros I y II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133672-9354-4D4C-AA27-CBF34870C84A}"/>
              </a:ext>
            </a:extLst>
          </p:cNvPr>
          <p:cNvSpPr/>
          <p:nvPr/>
        </p:nvSpPr>
        <p:spPr>
          <a:xfrm>
            <a:off x="364764" y="5260263"/>
            <a:ext cx="16772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ras Demi ITC" panose="020B0805030504020804" pitchFamily="34" charset="0"/>
              </a:rPr>
              <a:t>Cocaína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F685029-FE3B-4CCA-86BE-A186D0FA7C11}"/>
              </a:ext>
            </a:extLst>
          </p:cNvPr>
          <p:cNvSpPr/>
          <p:nvPr/>
        </p:nvSpPr>
        <p:spPr>
          <a:xfrm>
            <a:off x="2318965" y="5090068"/>
            <a:ext cx="347677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ras Demi ITC" panose="020B0805030504020804" pitchFamily="34" charset="0"/>
              </a:rPr>
              <a:t>Metanfetamina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9A79040-FC1E-43EE-BABE-04D390B41D59}"/>
              </a:ext>
            </a:extLst>
          </p:cNvPr>
          <p:cNvSpPr/>
          <p:nvPr/>
        </p:nvSpPr>
        <p:spPr>
          <a:xfrm>
            <a:off x="908254" y="4679754"/>
            <a:ext cx="16633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ras Demi ITC" panose="020B0805030504020804" pitchFamily="34" charset="0"/>
              </a:rPr>
              <a:t>Heroína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E8ABDB-0953-4652-856C-CF3CAD4CB845}"/>
              </a:ext>
            </a:extLst>
          </p:cNvPr>
          <p:cNvSpPr/>
          <p:nvPr/>
        </p:nvSpPr>
        <p:spPr>
          <a:xfrm>
            <a:off x="5921926" y="5153280"/>
            <a:ext cx="273759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ras Demi ITC" panose="020B0805030504020804" pitchFamily="34" charset="0"/>
              </a:rPr>
              <a:t>Metacualona</a:t>
            </a:r>
            <a:endParaRPr lang="es-E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4405564-79FF-48C1-869D-D0B8EB9D1589}"/>
              </a:ext>
            </a:extLst>
          </p:cNvPr>
          <p:cNvSpPr/>
          <p:nvPr/>
        </p:nvSpPr>
        <p:spPr>
          <a:xfrm>
            <a:off x="3004126" y="4515579"/>
            <a:ext cx="19133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ras Demi ITC" panose="020B0805030504020804" pitchFamily="34" charset="0"/>
              </a:rPr>
              <a:t>Fentanilo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AF84B5E-6F23-40F0-8EFF-7BFDE0529DD9}"/>
              </a:ext>
            </a:extLst>
          </p:cNvPr>
          <p:cNvSpPr/>
          <p:nvPr/>
        </p:nvSpPr>
        <p:spPr>
          <a:xfrm>
            <a:off x="4850296" y="5721185"/>
            <a:ext cx="429370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ras Demi ITC" panose="020B0805030504020804" pitchFamily="34" charset="0"/>
              </a:rPr>
              <a:t>Nuevas sustancias psicoactivas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45F603-05B2-40C0-9A9A-DD9959BA9519}"/>
              </a:ext>
            </a:extLst>
          </p:cNvPr>
          <p:cNvSpPr/>
          <p:nvPr/>
        </p:nvSpPr>
        <p:spPr>
          <a:xfrm>
            <a:off x="1470449" y="5719436"/>
            <a:ext cx="32190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ras Demi ITC" panose="020B0805030504020804" pitchFamily="34" charset="0"/>
              </a:rPr>
              <a:t>“Éxtasis”/</a:t>
            </a:r>
            <a:r>
              <a:rPr lang="es-E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ras Demi ITC" panose="020B0805030504020804" pitchFamily="34" charset="0"/>
              </a:rPr>
              <a:t>MDMA</a:t>
            </a:r>
            <a:endParaRPr lang="es-E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6A9407A-3FBC-4C2D-9DD7-14A44ECFB53A}"/>
              </a:ext>
            </a:extLst>
          </p:cNvPr>
          <p:cNvSpPr/>
          <p:nvPr/>
        </p:nvSpPr>
        <p:spPr>
          <a:xfrm>
            <a:off x="5111173" y="4573269"/>
            <a:ext cx="27375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ras Demi ITC" panose="020B0805030504020804" pitchFamily="34" charset="0"/>
              </a:rPr>
              <a:t>Anfetamina</a:t>
            </a: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CE832DAA-D9A6-4284-86BA-A4578EAB2490}"/>
              </a:ext>
            </a:extLst>
          </p:cNvPr>
          <p:cNvSpPr/>
          <p:nvPr/>
        </p:nvSpPr>
        <p:spPr>
          <a:xfrm>
            <a:off x="364764" y="868047"/>
            <a:ext cx="419338" cy="461665"/>
          </a:xfrm>
          <a:prstGeom prst="rightArrow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D2E4A6-3A82-412F-A6AA-9E7994EBE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65" y="1547093"/>
            <a:ext cx="3171825" cy="23431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7E68FBE-3167-40FE-88DA-4C15586B64C6}"/>
              </a:ext>
            </a:extLst>
          </p:cNvPr>
          <p:cNvSpPr/>
          <p:nvPr/>
        </p:nvSpPr>
        <p:spPr>
          <a:xfrm>
            <a:off x="908254" y="4020705"/>
            <a:ext cx="7327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altLang="zh-CN" sz="2800" b="1" dirty="0">
                <a:solidFill>
                  <a:srgbClr val="66006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Se aplica a todas las drogas</a:t>
            </a:r>
            <a:endParaRPr lang="es-ES" altLang="zh-CN" sz="2800" b="1" dirty="0">
              <a:solidFill>
                <a:srgbClr val="660066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CCFB56BC-9A4E-4FAD-8C15-5EF3CE183D75}"/>
              </a:ext>
            </a:extLst>
          </p:cNvPr>
          <p:cNvSpPr/>
          <p:nvPr/>
        </p:nvSpPr>
        <p:spPr>
          <a:xfrm>
            <a:off x="363794" y="4041231"/>
            <a:ext cx="419338" cy="461665"/>
          </a:xfrm>
          <a:prstGeom prst="rightArrow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2C7747-E028-412F-A685-C7853CDF540D}"/>
              </a:ext>
            </a:extLst>
          </p:cNvPr>
          <p:cNvSpPr txBox="1"/>
          <p:nvPr/>
        </p:nvSpPr>
        <p:spPr>
          <a:xfrm>
            <a:off x="5816165" y="798093"/>
            <a:ext cx="3151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Países que notifican incautaciones de sustancias que no están incluidas en los Cuadros I o II de la Convención de 1988 (n=65)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B546D3-6551-40BC-8F0B-FCE1B6D17449}"/>
              </a:ext>
            </a:extLst>
          </p:cNvPr>
          <p:cNvSpPr/>
          <p:nvPr/>
        </p:nvSpPr>
        <p:spPr>
          <a:xfrm>
            <a:off x="5796134" y="813043"/>
            <a:ext cx="3171825" cy="3077200"/>
          </a:xfrm>
          <a:prstGeom prst="rect">
            <a:avLst/>
          </a:prstGeom>
          <a:noFill/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944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20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BA8CB5-4FE8-48E0-AAD8-4C961488D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" y="1203750"/>
            <a:ext cx="9144000" cy="465719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6E6837E-293D-4993-B04D-55EC74EA0D8A}"/>
              </a:ext>
            </a:extLst>
          </p:cNvPr>
          <p:cNvSpPr txBox="1">
            <a:spLocks/>
          </p:cNvSpPr>
          <p:nvPr/>
        </p:nvSpPr>
        <p:spPr bwMode="auto">
          <a:xfrm>
            <a:off x="0" y="77073"/>
            <a:ext cx="9144000" cy="6055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ES" sz="3400" i="1" dirty="0">
                <a:solidFill>
                  <a:srgbClr val="660066"/>
                </a:solidFill>
                <a:latin typeface="Arial Narrow" panose="020B0606020202030204" pitchFamily="34" charset="0"/>
              </a:rPr>
              <a:t>Tendencias y desafíos: sofisticación y escala</a:t>
            </a:r>
            <a:endParaRPr lang="es-ES" altLang="en-US" sz="3400" i="1" dirty="0">
              <a:solidFill>
                <a:srgbClr val="66006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959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E6837E-293D-4993-B04D-55EC74EA0D8A}"/>
              </a:ext>
            </a:extLst>
          </p:cNvPr>
          <p:cNvSpPr txBox="1">
            <a:spLocks/>
          </p:cNvSpPr>
          <p:nvPr/>
        </p:nvSpPr>
        <p:spPr bwMode="auto">
          <a:xfrm>
            <a:off x="0" y="77073"/>
            <a:ext cx="9144000" cy="6055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ES" sz="3400" i="1" dirty="0">
                <a:solidFill>
                  <a:srgbClr val="660066"/>
                </a:solidFill>
                <a:latin typeface="Arial Narrow" panose="020B0606020202030204" pitchFamily="34" charset="0"/>
              </a:rPr>
              <a:t>Tendencias y desafíos: sofisticación y escala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1B3729AB-7064-40BB-8DE3-1A4CD5258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2649142"/>
            <a:ext cx="2401515" cy="165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18A97D00-2FAE-4062-968D-F562461A2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452" y="905052"/>
            <a:ext cx="2401515" cy="165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2028F5-4501-4F69-95FC-3294F735361C}"/>
              </a:ext>
            </a:extLst>
          </p:cNvPr>
          <p:cNvSpPr txBox="1"/>
          <p:nvPr/>
        </p:nvSpPr>
        <p:spPr>
          <a:xfrm rot="16200000">
            <a:off x="7732771" y="2240528"/>
            <a:ext cx="15149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schemeClr val="bg1">
                    <a:lumMod val="65000"/>
                  </a:schemeClr>
                </a:solidFill>
              </a:rPr>
              <a:t>Jordania, enero de 2018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A1B458D7-8E13-48C5-9A31-D74A817E3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4079964"/>
            <a:ext cx="2709862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6AC83BF-17AD-4619-B90D-93B7AB6CB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8" y="4079964"/>
            <a:ext cx="2728912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9CA04E-4642-4C80-AB30-B73AA68DC41E}"/>
              </a:ext>
            </a:extLst>
          </p:cNvPr>
          <p:cNvSpPr txBox="1"/>
          <p:nvPr/>
        </p:nvSpPr>
        <p:spPr>
          <a:xfrm>
            <a:off x="6106603" y="5845512"/>
            <a:ext cx="29167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schemeClr val="bg1">
                    <a:lumMod val="65000"/>
                  </a:schemeClr>
                </a:solidFill>
              </a:rPr>
              <a:t>© Oficina Central Antidrogas, Líbano, enero de 2017</a:t>
            </a:r>
          </a:p>
        </p:txBody>
      </p:sp>
      <p:pic>
        <p:nvPicPr>
          <p:cNvPr id="11" name="Picture 13">
            <a:extLst>
              <a:ext uri="{FF2B5EF4-FFF2-40B4-BE49-F238E27FC236}">
                <a16:creationId xmlns:a16="http://schemas.microsoft.com/office/drawing/2014/main" id="{9AB2CB90-3BE5-4129-BE11-DEF334E23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1" y="905052"/>
            <a:ext cx="5578474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C10A42-1451-4DD8-800B-852F36399305}"/>
              </a:ext>
            </a:extLst>
          </p:cNvPr>
          <p:cNvSpPr txBox="1"/>
          <p:nvPr/>
        </p:nvSpPr>
        <p:spPr>
          <a:xfrm>
            <a:off x="125413" y="3679914"/>
            <a:ext cx="3860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000" i="1" dirty="0">
                <a:solidFill>
                  <a:schemeClr val="bg1">
                    <a:lumMod val="65000"/>
                  </a:schemeClr>
                </a:solidFill>
              </a:rPr>
              <a:t>Fuente: UNODC, </a:t>
            </a:r>
            <a:r>
              <a:rPr lang="es-ES" sz="1000" i="1" dirty="0" err="1">
                <a:solidFill>
                  <a:schemeClr val="bg1">
                    <a:lumMod val="65000"/>
                  </a:schemeClr>
                </a:solidFill>
              </a:rPr>
              <a:t>Amphetamines</a:t>
            </a:r>
            <a:r>
              <a:rPr lang="es-ES" sz="1000" i="1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es-ES" sz="1000" i="1" dirty="0" err="1">
                <a:solidFill>
                  <a:schemeClr val="bg1">
                    <a:lumMod val="65000"/>
                  </a:schemeClr>
                </a:solidFill>
              </a:rPr>
              <a:t>Ecstasy</a:t>
            </a:r>
            <a:r>
              <a:rPr lang="es-ES" sz="1000" i="1" dirty="0">
                <a:solidFill>
                  <a:schemeClr val="bg1">
                    <a:lumMod val="65000"/>
                  </a:schemeClr>
                </a:solidFill>
              </a:rPr>
              <a:t>, 2008 Global </a:t>
            </a:r>
            <a:r>
              <a:rPr lang="es-ES" sz="1000" i="1" dirty="0" err="1">
                <a:solidFill>
                  <a:schemeClr val="bg1">
                    <a:lumMod val="65000"/>
                  </a:schemeClr>
                </a:solidFill>
              </a:rPr>
              <a:t>ATS</a:t>
            </a:r>
            <a:r>
              <a:rPr lang="es-ES" sz="10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sz="1000" i="1" dirty="0" err="1">
                <a:solidFill>
                  <a:schemeClr val="bg1">
                    <a:lumMod val="65000"/>
                  </a:schemeClr>
                </a:solidFill>
              </a:rPr>
              <a:t>Assessment</a:t>
            </a:r>
            <a:endParaRPr lang="es-ES" sz="1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BD118E9F-5386-408E-9985-885EA3022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4502239"/>
            <a:ext cx="2998787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FE548EC1-A338-49A8-83D5-E4199A96E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688" y="5845512"/>
            <a:ext cx="35565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de-DE" sz="1600" b="1" dirty="0">
                <a:latin typeface="Arial" panose="020B0604020202020204" pitchFamily="34" charset="0"/>
              </a:rPr>
              <a:t>Indonesia  -  Jordania  -  Líbano</a:t>
            </a:r>
          </a:p>
        </p:txBody>
      </p:sp>
    </p:spTree>
    <p:extLst>
      <p:ext uri="{BB962C8B-B14F-4D97-AF65-F5344CB8AC3E}">
        <p14:creationId xmlns:p14="http://schemas.microsoft.com/office/powerpoint/2010/main" val="3793039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D035A163BC0046A41C2EBE1E58AFFF" ma:contentTypeVersion="1" ma:contentTypeDescription="Create a new document." ma:contentTypeScope="" ma:versionID="413af19bcb59ebd614d4f80392d470c1">
  <xsd:schema xmlns:xsd="http://www.w3.org/2001/XMLSchema" xmlns:xs="http://www.w3.org/2001/XMLSchema" xmlns:p="http://schemas.microsoft.com/office/2006/metadata/properties" xmlns:ns2="89f4cd83-a2d3-4405-9b45-6aff5241ff81" targetNamespace="http://schemas.microsoft.com/office/2006/metadata/properties" ma:root="true" ma:fieldsID="4b0342c81372e05998e770e64ad0cf8c" ns2:_="">
    <xsd:import namespace="89f4cd83-a2d3-4405-9b45-6aff5241ff8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f4cd83-a2d3-4405-9b45-6aff5241ff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9f4cd83-a2d3-4405-9b45-6aff5241ff81">
      <UserInfo>
        <DisplayName>Barbara Remberg</DisplayName>
        <AccountId>8</AccountId>
        <AccountType/>
      </UserInfo>
      <UserInfo>
        <DisplayName>Imrich Betko</DisplayName>
        <AccountId>11</AccountId>
        <AccountType/>
      </UserInfo>
      <UserInfo>
        <DisplayName>Dragos Moicean</DisplayName>
        <AccountId>12</AccountId>
        <AccountType/>
      </UserInfo>
      <UserInfo>
        <DisplayName>Zuzana Vuova</DisplayName>
        <AccountId>13</AccountId>
        <AccountType/>
      </UserInfo>
      <UserInfo>
        <DisplayName>Nadya Badr</DisplayName>
        <AccountId>14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66AACF3-8994-45A7-B491-1DA62E045A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f4cd83-a2d3-4405-9b45-6aff5241ff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A0ECB6-7FC7-4B4A-878C-625FBA1FF7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7563D5-F876-469A-A62E-1CC386FEA209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89f4cd83-a2d3-4405-9b45-6aff5241ff8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</TotalTime>
  <Words>1775</Words>
  <Application>Microsoft Office PowerPoint</Application>
  <PresentationFormat>On-screen Show (4:3)</PresentationFormat>
  <Paragraphs>212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 JIFE Precursor control: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SINCB/PRE</dc:creator>
  <cp:lastModifiedBy>Carrasco Salas, Lizbette</cp:lastModifiedBy>
  <cp:revision>45</cp:revision>
  <cp:lastPrinted>2021-10-12T18:50:28Z</cp:lastPrinted>
  <dcterms:created xsi:type="dcterms:W3CDTF">2021-04-21T10:35:32Z</dcterms:created>
  <dcterms:modified xsi:type="dcterms:W3CDTF">2021-11-16T23:02:49Z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0x01010076D035A163BC0046A41C2EBE1E58AFFF</vt:lpwstr>
  </property>
</Properties>
</file>